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0ea905ac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0ea905a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0ea905ac6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0ea905a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0ea905ac6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0ea905ac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0ea905ac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0ea905ac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0ea905ac6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0ea905a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0ea905ac6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0ea905ac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0ea905ac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0ea905ac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0ea905ac6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0ea905ac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0ca2bdc32_1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g120ca2bdc32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07dc8b3f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07dc8b3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0ca2bdc32_1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g120ca2bdc32_1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0ca2bdc32_1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20ca2bdc32_1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0ca2bdc32_1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20ca2bdc32_1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0ca2bdc32_1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20ca2bdc32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0ca2bdc32_1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20ca2bdc32_1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0ca2bdc32_1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20ca2bdc32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0ca2bdc32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120ca2bdc32_1_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0ca2bdc32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20ca2bdc32_1_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07dc8b3f2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07dc8b3f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07dc8b3f2_1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07dc8b3f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07dc8b3f2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07dc8b3f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f9f577d1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f9f577d1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f9f577d1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f9f577d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e9d3e44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1e9d3e444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efd6d3a6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1efd6d3a6d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e9d3e44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11e9d3e444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f9f577d1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11f9f577d1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f9f577d1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11f9f577d1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e9d3e44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11e9d3e444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07dc8b3f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07dc8b3f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efd6d3a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11efd6d3a6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07dc8b3f2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07dc8b3f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07dc8b3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07dc8b3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07dc8b3f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07dc8b3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07dc8b3f2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07dc8b3f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07dc8b3f2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07dc8b3f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800"/>
              <a:buNone/>
              <a:defRPr sz="2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vertikaler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er Titel u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type="title">
  <p:cSld name="TITLE">
    <p:spTree>
      <p:nvGrpSpPr>
        <p:cNvPr id="86" name="Shape 86"/>
        <p:cNvGrpSpPr/>
        <p:nvPr/>
      </p:nvGrpSpPr>
      <p:grpSpPr>
        <a:xfrm>
          <a:off x="0" y="0"/>
          <a:ext cx="0" cy="0"/>
          <a:chOff x="0" y="0"/>
          <a:chExt cx="0" cy="0"/>
        </a:xfrm>
      </p:grpSpPr>
      <p:sp>
        <p:nvSpPr>
          <p:cNvPr id="87" name="Google Shape;87;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400"/>
              <a:buFont typeface="Calibri"/>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800"/>
              <a:buNone/>
              <a:defRPr sz="2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9" name="Google Shape;8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92" name="Shape 92"/>
        <p:cNvGrpSpPr/>
        <p:nvPr/>
      </p:nvGrpSpPr>
      <p:grpSpPr>
        <a:xfrm>
          <a:off x="0" y="0"/>
          <a:ext cx="0" cy="0"/>
          <a:chOff x="0" y="0"/>
          <a:chExt cx="0" cy="0"/>
        </a:xfrm>
      </p:grpSpPr>
      <p:sp>
        <p:nvSpPr>
          <p:cNvPr id="93" name="Google Shape;9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type="secHead">
  <p:cSld name="SECTION_HEADER">
    <p:spTree>
      <p:nvGrpSpPr>
        <p:cNvPr id="98" name="Shape 98"/>
        <p:cNvGrpSpPr/>
        <p:nvPr/>
      </p:nvGrpSpPr>
      <p:grpSpPr>
        <a:xfrm>
          <a:off x="0" y="0"/>
          <a:ext cx="0" cy="0"/>
          <a:chOff x="0" y="0"/>
          <a:chExt cx="0" cy="0"/>
        </a:xfrm>
      </p:grpSpPr>
      <p:sp>
        <p:nvSpPr>
          <p:cNvPr id="99" name="Google Shape;99;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104" name="Shape 104"/>
        <p:cNvGrpSpPr/>
        <p:nvPr/>
      </p:nvGrpSpPr>
      <p:grpSpPr>
        <a:xfrm>
          <a:off x="0" y="0"/>
          <a:ext cx="0" cy="0"/>
          <a:chOff x="0" y="0"/>
          <a:chExt cx="0" cy="0"/>
        </a:xfrm>
      </p:grpSpPr>
      <p:sp>
        <p:nvSpPr>
          <p:cNvPr id="105" name="Google Shape;10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type="twoTxTwoObj">
  <p:cSld name="TWO_OBJECTS_WITH_TEXT">
    <p:spTree>
      <p:nvGrpSpPr>
        <p:cNvPr id="111" name="Shape 111"/>
        <p:cNvGrpSpPr/>
        <p:nvPr/>
      </p:nvGrpSpPr>
      <p:grpSpPr>
        <a:xfrm>
          <a:off x="0" y="0"/>
          <a:ext cx="0" cy="0"/>
          <a:chOff x="0" y="0"/>
          <a:chExt cx="0" cy="0"/>
        </a:xfrm>
      </p:grpSpPr>
      <p:sp>
        <p:nvSpPr>
          <p:cNvPr id="112" name="Google Shape;112;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120" name="Shape 120"/>
        <p:cNvGrpSpPr/>
        <p:nvPr/>
      </p:nvGrpSpPr>
      <p:grpSpPr>
        <a:xfrm>
          <a:off x="0" y="0"/>
          <a:ext cx="0" cy="0"/>
          <a:chOff x="0" y="0"/>
          <a:chExt cx="0" cy="0"/>
        </a:xfrm>
      </p:grpSpPr>
      <p:sp>
        <p:nvSpPr>
          <p:cNvPr id="121" name="Google Shape;121;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125" name="Shape 125"/>
        <p:cNvGrpSpPr/>
        <p:nvPr/>
      </p:nvGrpSpPr>
      <p:grpSpPr>
        <a:xfrm>
          <a:off x="0" y="0"/>
          <a:ext cx="0" cy="0"/>
          <a:chOff x="0" y="0"/>
          <a:chExt cx="0" cy="0"/>
        </a:xfrm>
      </p:grpSpPr>
      <p:sp>
        <p:nvSpPr>
          <p:cNvPr id="126" name="Google Shape;12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Überschrift"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22"/>
          <p:cNvSpPr/>
          <p:nvPr>
            <p:ph idx="2" type="pic"/>
          </p:nvPr>
        </p:nvSpPr>
        <p:spPr>
          <a:xfrm>
            <a:off x="5183188" y="987425"/>
            <a:ext cx="6172200" cy="4873625"/>
          </a:xfrm>
          <a:prstGeom prst="rect">
            <a:avLst/>
          </a:prstGeom>
          <a:noFill/>
          <a:ln>
            <a:noFill/>
          </a:ln>
        </p:spPr>
      </p:sp>
      <p:sp>
        <p:nvSpPr>
          <p:cNvPr id="139" name="Google Shape;139;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vertikaler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er Titel u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Überschrift"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ctrTitle"/>
          </p:nvPr>
        </p:nvSpPr>
        <p:spPr>
          <a:xfrm>
            <a:off x="1524000" y="630659"/>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de-DE"/>
              <a:t>GeoData WS2021/22</a:t>
            </a:r>
            <a:br>
              <a:rPr lang="de-DE"/>
            </a:br>
            <a:r>
              <a:rPr lang="de-DE"/>
              <a:t>Group D</a:t>
            </a:r>
            <a:br>
              <a:rPr lang="de-DE"/>
            </a:br>
            <a:endParaRPr/>
          </a:p>
        </p:txBody>
      </p:sp>
      <p:sp>
        <p:nvSpPr>
          <p:cNvPr id="160" name="Google Shape;160;p25"/>
          <p:cNvSpPr txBox="1"/>
          <p:nvPr>
            <p:ph idx="1" type="subTitle"/>
          </p:nvPr>
        </p:nvSpPr>
        <p:spPr>
          <a:xfrm>
            <a:off x="1524000" y="3602037"/>
            <a:ext cx="9144000" cy="2712709"/>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lang="de-DE"/>
              <a:t>Adiel Batson, 28067</a:t>
            </a:r>
            <a:br>
              <a:rPr lang="de-DE"/>
            </a:br>
            <a:r>
              <a:rPr lang="de-DE"/>
              <a:t>Daphne Larose, 27571</a:t>
            </a:r>
            <a:br>
              <a:rPr lang="de-DE"/>
            </a:br>
            <a:r>
              <a:rPr lang="de-DE"/>
              <a:t>Kshama Gauri, 27628</a:t>
            </a:r>
            <a:br>
              <a:rPr lang="de-DE"/>
            </a:br>
            <a:endParaRPr/>
          </a:p>
          <a:p>
            <a:pPr indent="0" lvl="0" marL="0" rtl="0" algn="ctr">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2. DWD Precipitation Measurements in NRW: </a:t>
            </a:r>
            <a:br>
              <a:rPr lang="de-DE"/>
            </a:br>
            <a:r>
              <a:rPr lang="de-DE"/>
              <a:t>Create Movie with QGIS Temporal (Daphne Larose)</a:t>
            </a:r>
            <a:endParaRPr/>
          </a:p>
        </p:txBody>
      </p:sp>
      <p:sp>
        <p:nvSpPr>
          <p:cNvPr id="225" name="Google Shape;225;p34"/>
          <p:cNvSpPr txBox="1"/>
          <p:nvPr>
            <p:ph idx="1" type="body"/>
          </p:nvPr>
        </p:nvSpPr>
        <p:spPr>
          <a:xfrm>
            <a:off x="838200" y="1690700"/>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de-DE" sz="2900"/>
              <a:t>   O</a:t>
            </a:r>
            <a:r>
              <a:rPr lang="de-DE" sz="2900"/>
              <a:t>pen source tools were: </a:t>
            </a:r>
            <a:endParaRPr sz="2900"/>
          </a:p>
          <a:p>
            <a:pPr indent="0" lvl="0" marL="457200" rtl="0" algn="l">
              <a:lnSpc>
                <a:spcPct val="90000"/>
              </a:lnSpc>
              <a:spcBef>
                <a:spcPts val="0"/>
              </a:spcBef>
              <a:spcAft>
                <a:spcPts val="0"/>
              </a:spcAft>
              <a:buNone/>
            </a:pPr>
            <a:r>
              <a:rPr lang="de-DE" sz="2900"/>
              <a:t>1. </a:t>
            </a:r>
            <a:r>
              <a:rPr lang="de-DE" sz="2900"/>
              <a:t>QGIS</a:t>
            </a:r>
            <a:endParaRPr sz="2900"/>
          </a:p>
          <a:p>
            <a:pPr indent="0" lvl="0" marL="457200" rtl="0" algn="l">
              <a:lnSpc>
                <a:spcPct val="90000"/>
              </a:lnSpc>
              <a:spcBef>
                <a:spcPts val="0"/>
              </a:spcBef>
              <a:spcAft>
                <a:spcPts val="0"/>
              </a:spcAft>
              <a:buNone/>
            </a:pPr>
            <a:r>
              <a:rPr lang="de-DE" sz="2900"/>
              <a:t>2. Python(pandas, SQLalchemy)</a:t>
            </a:r>
            <a:endParaRPr sz="2900"/>
          </a:p>
          <a:p>
            <a:pPr indent="0" lvl="0" marL="457200" rtl="0" algn="l">
              <a:lnSpc>
                <a:spcPct val="90000"/>
              </a:lnSpc>
              <a:spcBef>
                <a:spcPts val="0"/>
              </a:spcBef>
              <a:spcAft>
                <a:spcPts val="0"/>
              </a:spcAft>
              <a:buNone/>
            </a:pPr>
            <a:r>
              <a:rPr lang="de-DE" sz="2900"/>
              <a:t>3. PostgreSQl </a:t>
            </a:r>
            <a:endParaRPr sz="2900"/>
          </a:p>
          <a:p>
            <a:pPr indent="0" lvl="0" marL="457200" rtl="0" algn="l">
              <a:lnSpc>
                <a:spcPct val="90000"/>
              </a:lnSpc>
              <a:spcBef>
                <a:spcPts val="0"/>
              </a:spcBef>
              <a:spcAft>
                <a:spcPts val="0"/>
              </a:spcAft>
              <a:buNone/>
            </a:pPr>
            <a:r>
              <a:rPr lang="de-DE" sz="2900"/>
              <a:t>4. PostGIS </a:t>
            </a:r>
            <a:endParaRPr sz="2900"/>
          </a:p>
          <a:p>
            <a:pPr indent="0" lvl="0" marL="457200" rtl="0" algn="l">
              <a:lnSpc>
                <a:spcPct val="90000"/>
              </a:lnSpc>
              <a:spcBef>
                <a:spcPts val="0"/>
              </a:spcBef>
              <a:spcAft>
                <a:spcPts val="0"/>
              </a:spcAft>
              <a:buNone/>
            </a:pPr>
            <a:r>
              <a:t/>
            </a:r>
            <a:endParaRPr sz="2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2.1</a:t>
            </a:r>
            <a:r>
              <a:rPr lang="de-DE">
                <a:solidFill>
                  <a:srgbClr val="24292F"/>
                </a:solidFill>
                <a:highlight>
                  <a:srgbClr val="FFFFFF"/>
                </a:highlight>
              </a:rPr>
              <a:t> Create and fill your own geodatabase</a:t>
            </a:r>
            <a:endParaRPr>
              <a:solidFill>
                <a:srgbClr val="24292F"/>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24292F"/>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24292F"/>
              </a:solidFill>
              <a:highlight>
                <a:srgbClr val="FFFFFF"/>
              </a:highlight>
              <a:latin typeface="Arial"/>
              <a:ea typeface="Arial"/>
              <a:cs typeface="Arial"/>
              <a:sym typeface="Arial"/>
            </a:endParaRPr>
          </a:p>
        </p:txBody>
      </p:sp>
      <p:sp>
        <p:nvSpPr>
          <p:cNvPr id="231" name="Google Shape;231;p35"/>
          <p:cNvSpPr txBox="1"/>
          <p:nvPr>
            <p:ph idx="1" type="body"/>
          </p:nvPr>
        </p:nvSpPr>
        <p:spPr>
          <a:xfrm>
            <a:off x="838200" y="157395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de-DE"/>
              <a:t>The role “geo_master” and </a:t>
            </a:r>
            <a:endParaRPr/>
          </a:p>
          <a:p>
            <a:pPr indent="0" lvl="0" marL="0" rtl="0" algn="l">
              <a:spcBef>
                <a:spcPts val="1000"/>
              </a:spcBef>
              <a:spcAft>
                <a:spcPts val="0"/>
              </a:spcAft>
              <a:buNone/>
            </a:pPr>
            <a:r>
              <a:rPr lang="de-DE"/>
              <a:t>the database “geo” were created.</a:t>
            </a:r>
            <a:endParaRPr/>
          </a:p>
          <a:p>
            <a:pPr indent="0" lvl="0" marL="0" rtl="0" algn="l">
              <a:spcBef>
                <a:spcPts val="1000"/>
              </a:spcBef>
              <a:spcAft>
                <a:spcPts val="0"/>
              </a:spcAft>
              <a:buNone/>
            </a:pPr>
            <a:r>
              <a:t/>
            </a:r>
            <a:endParaRPr/>
          </a:p>
        </p:txBody>
      </p:sp>
      <p:pic>
        <p:nvPicPr>
          <p:cNvPr id="232" name="Google Shape;232;p35"/>
          <p:cNvPicPr preferRelativeResize="0"/>
          <p:nvPr/>
        </p:nvPicPr>
        <p:blipFill>
          <a:blip r:embed="rId3">
            <a:alphaModFix/>
          </a:blip>
          <a:stretch>
            <a:fillRect/>
          </a:stretch>
        </p:blipFill>
        <p:spPr>
          <a:xfrm>
            <a:off x="7235500" y="1219125"/>
            <a:ext cx="2838975" cy="5343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de-DE"/>
              <a:t>2.1 </a:t>
            </a:r>
            <a:r>
              <a:rPr lang="de-DE">
                <a:solidFill>
                  <a:srgbClr val="24292F"/>
                </a:solidFill>
                <a:highlight>
                  <a:srgbClr val="FFFFFF"/>
                </a:highlight>
              </a:rPr>
              <a:t> Create and fill your own geodatabase</a:t>
            </a:r>
            <a:endParaRPr/>
          </a:p>
        </p:txBody>
      </p:sp>
      <p:sp>
        <p:nvSpPr>
          <p:cNvPr id="238" name="Google Shape;238;p36"/>
          <p:cNvSpPr txBox="1"/>
          <p:nvPr>
            <p:ph idx="1" type="body"/>
          </p:nvPr>
        </p:nvSpPr>
        <p:spPr>
          <a:xfrm>
            <a:off x="838200" y="1253400"/>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de-DE"/>
              <a:t>Using  open data source DWD to get the recent hourly precipitation for North Rhine-Westphalia.</a:t>
            </a:r>
            <a:endParaRPr/>
          </a:p>
          <a:p>
            <a:pPr indent="-342900" lvl="0" marL="457200" rtl="0" algn="l">
              <a:spcBef>
                <a:spcPts val="0"/>
              </a:spcBef>
              <a:spcAft>
                <a:spcPts val="0"/>
              </a:spcAft>
              <a:buSzPts val="1800"/>
              <a:buChar char="•"/>
            </a:pPr>
            <a:r>
              <a:rPr lang="de-DE"/>
              <a:t>The DWD stations information were added to the database using geopandas.</a:t>
            </a:r>
            <a:endParaRPr/>
          </a:p>
          <a:p>
            <a:pPr indent="-342900" lvl="0" marL="457200" rtl="0" algn="l">
              <a:spcBef>
                <a:spcPts val="0"/>
              </a:spcBef>
              <a:spcAft>
                <a:spcPts val="0"/>
              </a:spcAft>
              <a:buSzPts val="1800"/>
              <a:buChar char="•"/>
            </a:pPr>
            <a:r>
              <a:rPr lang="de-DE"/>
              <a:t>The time series for the hourly precipitation were added using pandas. </a:t>
            </a:r>
            <a:endParaRPr/>
          </a:p>
          <a:p>
            <a:pPr indent="0" lvl="0" marL="0" rtl="0" algn="l">
              <a:spcBef>
                <a:spcPts val="1000"/>
              </a:spcBef>
              <a:spcAft>
                <a:spcPts val="0"/>
              </a:spcAft>
              <a:buNone/>
            </a:pPr>
            <a:r>
              <a:rPr lang="de-DE"/>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de-DE"/>
              <a:t>2.1</a:t>
            </a:r>
            <a:r>
              <a:rPr lang="de-DE">
                <a:solidFill>
                  <a:srgbClr val="24292F"/>
                </a:solidFill>
                <a:highlight>
                  <a:srgbClr val="FFFFFF"/>
                </a:highlight>
              </a:rPr>
              <a:t> Create and fill your own geodatabase</a:t>
            </a:r>
            <a:endParaRPr/>
          </a:p>
        </p:txBody>
      </p:sp>
      <p:sp>
        <p:nvSpPr>
          <p:cNvPr id="244" name="Google Shape;244;p3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45" name="Google Shape;245;p37"/>
          <p:cNvPicPr preferRelativeResize="0"/>
          <p:nvPr/>
        </p:nvPicPr>
        <p:blipFill>
          <a:blip r:embed="rId3">
            <a:alphaModFix/>
          </a:blip>
          <a:stretch>
            <a:fillRect/>
          </a:stretch>
        </p:blipFill>
        <p:spPr>
          <a:xfrm>
            <a:off x="1917975" y="1902212"/>
            <a:ext cx="7978723" cy="4198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de-DE"/>
              <a:t>2.1</a:t>
            </a:r>
            <a:r>
              <a:rPr lang="de-DE">
                <a:solidFill>
                  <a:srgbClr val="24292F"/>
                </a:solidFill>
                <a:highlight>
                  <a:srgbClr val="FFFFFF"/>
                </a:highlight>
              </a:rPr>
              <a:t> Create and fill your own geodatabase</a:t>
            </a:r>
            <a:endParaRPr/>
          </a:p>
        </p:txBody>
      </p:sp>
      <p:sp>
        <p:nvSpPr>
          <p:cNvPr id="251" name="Google Shape;251;p3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52" name="Google Shape;252;p38"/>
          <p:cNvPicPr preferRelativeResize="0"/>
          <p:nvPr/>
        </p:nvPicPr>
        <p:blipFill>
          <a:blip r:embed="rId3">
            <a:alphaModFix/>
          </a:blip>
          <a:stretch>
            <a:fillRect/>
          </a:stretch>
        </p:blipFill>
        <p:spPr>
          <a:xfrm>
            <a:off x="1603385" y="1640138"/>
            <a:ext cx="8985240" cy="4722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2.2: Add the PostGIS view v_stations_prec as a layer to your QGIS project </a:t>
            </a:r>
            <a:endParaRPr/>
          </a:p>
        </p:txBody>
      </p:sp>
      <p:sp>
        <p:nvSpPr>
          <p:cNvPr id="258" name="Google Shape;258;p3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59" name="Google Shape;259;p39"/>
          <p:cNvPicPr preferRelativeResize="0"/>
          <p:nvPr/>
        </p:nvPicPr>
        <p:blipFill>
          <a:blip r:embed="rId3">
            <a:alphaModFix/>
          </a:blip>
          <a:stretch>
            <a:fillRect/>
          </a:stretch>
        </p:blipFill>
        <p:spPr>
          <a:xfrm>
            <a:off x="1469050" y="1690825"/>
            <a:ext cx="9253901" cy="487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2.3 Use the QGIS Temporal Controller to produce an animation</a:t>
            </a:r>
            <a:endParaRPr/>
          </a:p>
        </p:txBody>
      </p:sp>
      <p:sp>
        <p:nvSpPr>
          <p:cNvPr id="265" name="Google Shape;265;p4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6" name="Google Shape;266;p40"/>
          <p:cNvPicPr preferRelativeResize="0"/>
          <p:nvPr/>
        </p:nvPicPr>
        <p:blipFill>
          <a:blip r:embed="rId3">
            <a:alphaModFix/>
          </a:blip>
          <a:stretch>
            <a:fillRect/>
          </a:stretch>
        </p:blipFill>
        <p:spPr>
          <a:xfrm>
            <a:off x="1321250" y="1690825"/>
            <a:ext cx="9754651" cy="5116350"/>
          </a:xfrm>
          <a:prstGeom prst="rect">
            <a:avLst/>
          </a:prstGeom>
          <a:noFill/>
          <a:ln>
            <a:noFill/>
          </a:ln>
        </p:spPr>
      </p:pic>
      <p:sp>
        <p:nvSpPr>
          <p:cNvPr id="267" name="Google Shape;267;p40"/>
          <p:cNvSpPr/>
          <p:nvPr/>
        </p:nvSpPr>
        <p:spPr>
          <a:xfrm>
            <a:off x="7738850" y="2432800"/>
            <a:ext cx="1195500" cy="985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2.3 Use the QGIS Temporal Controller to produce an animation</a:t>
            </a:r>
            <a:endParaRPr/>
          </a:p>
        </p:txBody>
      </p:sp>
      <p:sp>
        <p:nvSpPr>
          <p:cNvPr id="273" name="Google Shape;273;p4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4" name="Google Shape;274;p41"/>
          <p:cNvPicPr preferRelativeResize="0"/>
          <p:nvPr/>
        </p:nvPicPr>
        <p:blipFill>
          <a:blip r:embed="rId3">
            <a:alphaModFix/>
          </a:blip>
          <a:stretch>
            <a:fillRect/>
          </a:stretch>
        </p:blipFill>
        <p:spPr>
          <a:xfrm>
            <a:off x="1086312" y="1602800"/>
            <a:ext cx="10019373" cy="5255201"/>
          </a:xfrm>
          <a:prstGeom prst="rect">
            <a:avLst/>
          </a:prstGeom>
          <a:noFill/>
          <a:ln>
            <a:noFill/>
          </a:ln>
        </p:spPr>
      </p:pic>
      <p:cxnSp>
        <p:nvCxnSpPr>
          <p:cNvPr id="275" name="Google Shape;275;p41"/>
          <p:cNvCxnSpPr/>
          <p:nvPr/>
        </p:nvCxnSpPr>
        <p:spPr>
          <a:xfrm rot="10800000">
            <a:off x="4907725" y="2180975"/>
            <a:ext cx="796800" cy="12585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2.3 Use the QGIS Temporal Controller to produce an animation</a:t>
            </a:r>
            <a:endParaRPr/>
          </a:p>
        </p:txBody>
      </p:sp>
      <p:sp>
        <p:nvSpPr>
          <p:cNvPr id="281" name="Google Shape;281;p4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82" name="Google Shape;282;p42"/>
          <p:cNvPicPr preferRelativeResize="0"/>
          <p:nvPr/>
        </p:nvPicPr>
        <p:blipFill>
          <a:blip r:embed="rId3">
            <a:alphaModFix/>
          </a:blip>
          <a:stretch>
            <a:fillRect/>
          </a:stretch>
        </p:blipFill>
        <p:spPr>
          <a:xfrm>
            <a:off x="2999075" y="1337725"/>
            <a:ext cx="5574475" cy="5327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3. </a:t>
            </a:r>
            <a:r>
              <a:rPr lang="de-DE">
                <a:highlight>
                  <a:schemeClr val="lt1"/>
                </a:highlight>
              </a:rPr>
              <a:t>Digitization: Burial Mounds in Uedemer Hochwald</a:t>
            </a:r>
            <a:endParaRPr>
              <a:highlight>
                <a:schemeClr val="lt1"/>
              </a:highlight>
            </a:endParaRPr>
          </a:p>
          <a:p>
            <a:pPr indent="0" lvl="0" marL="0" rtl="0" algn="l">
              <a:lnSpc>
                <a:spcPct val="90000"/>
              </a:lnSpc>
              <a:spcBef>
                <a:spcPts val="0"/>
              </a:spcBef>
              <a:spcAft>
                <a:spcPts val="0"/>
              </a:spcAft>
              <a:buClr>
                <a:schemeClr val="dk1"/>
              </a:buClr>
              <a:buSzPts val="3600"/>
              <a:buFont typeface="Calibri"/>
              <a:buNone/>
            </a:pPr>
            <a:r>
              <a:rPr lang="de-DE"/>
              <a:t>By Kshama Gauri(27628)</a:t>
            </a:r>
            <a:endParaRPr/>
          </a:p>
        </p:txBody>
      </p:sp>
      <p:sp>
        <p:nvSpPr>
          <p:cNvPr id="288" name="Google Shape;288;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de-DE"/>
              <a:t>Georeference a picture of a map of the burial mounds onto a DTK or topographic map of NRW by using various references provided in the DTK10 map.</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de-DE"/>
              <a:t>Create a hillshade model of the DTM provided. </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de-DE"/>
              <a:t>Calculate the elevation of the mound relative to the ground </a:t>
            </a:r>
            <a:endParaRPr/>
          </a:p>
          <a:p>
            <a:pPr indent="0" lvl="0" marL="457200" rtl="0" algn="l">
              <a:lnSpc>
                <a:spcPct val="90000"/>
              </a:lnSpc>
              <a:spcBef>
                <a:spcPts val="0"/>
              </a:spcBef>
              <a:spcAft>
                <a:spcPts val="0"/>
              </a:spcAft>
              <a:buSzPts val="1800"/>
              <a:buNone/>
            </a:pPr>
            <a:r>
              <a:t/>
            </a:r>
            <a:endParaRPr/>
          </a:p>
          <a:p>
            <a:pPr indent="-342900" lvl="0" marL="457200" rtl="0" algn="l">
              <a:lnSpc>
                <a:spcPct val="90000"/>
              </a:lnSpc>
              <a:spcBef>
                <a:spcPts val="0"/>
              </a:spcBef>
              <a:spcAft>
                <a:spcPts val="0"/>
              </a:spcAft>
              <a:buSzPts val="1800"/>
              <a:buChar char="•"/>
            </a:pPr>
            <a:r>
              <a:rPr lang="de-DE"/>
              <a:t>Digitize an area of the map and save it as a geopackage.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de-DE"/>
              <a:t>Task 1.1 and 1.3</a:t>
            </a:r>
            <a:endParaRPr/>
          </a:p>
        </p:txBody>
      </p:sp>
      <p:sp>
        <p:nvSpPr>
          <p:cNvPr id="166" name="Google Shape;166;p26"/>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de-DE"/>
              <a:t>Mean Annual Temperature VS Altitudes</a:t>
            </a:r>
            <a:endParaRPr/>
          </a:p>
        </p:txBody>
      </p:sp>
      <p:sp>
        <p:nvSpPr>
          <p:cNvPr id="167" name="Google Shape;167;p26"/>
          <p:cNvSpPr txBox="1"/>
          <p:nvPr/>
        </p:nvSpPr>
        <p:spPr>
          <a:xfrm>
            <a:off x="553550" y="5197325"/>
            <a:ext cx="1116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Calibri"/>
                <a:ea typeface="Calibri"/>
                <a:cs typeface="Calibri"/>
                <a:sym typeface="Calibri"/>
              </a:rPr>
              <a:t>Dataframe Fixing &amp; Graphs Plotting.ipynb </a:t>
            </a:r>
            <a:endParaRPr>
              <a:latin typeface="Calibri"/>
              <a:ea typeface="Calibri"/>
              <a:cs typeface="Calibri"/>
              <a:sym typeface="Calibri"/>
            </a:endParaRPr>
          </a:p>
          <a:p>
            <a:pPr indent="0" lvl="0" marL="0" rtl="0" algn="l">
              <a:spcBef>
                <a:spcPts val="0"/>
              </a:spcBef>
              <a:spcAft>
                <a:spcPts val="0"/>
              </a:spcAft>
              <a:buNone/>
            </a:pPr>
            <a:r>
              <a:rPr lang="de-DE">
                <a:latin typeface="Calibri"/>
                <a:ea typeface="Calibri"/>
                <a:cs typeface="Calibri"/>
                <a:sym typeface="Calibri"/>
              </a:rPr>
              <a:t>gdms0180_DWD_NRW_Annual_Temp_vs_Altitude.pynb</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3.1 Subtask: Georeferencing picture of burial mounds</a:t>
            </a:r>
            <a:endParaRPr/>
          </a:p>
        </p:txBody>
      </p:sp>
      <p:sp>
        <p:nvSpPr>
          <p:cNvPr id="294" name="Google Shape;294;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95" name="Google Shape;295;p44"/>
          <p:cNvPicPr preferRelativeResize="0"/>
          <p:nvPr/>
        </p:nvPicPr>
        <p:blipFill rotWithShape="1">
          <a:blip r:embed="rId3">
            <a:alphaModFix/>
          </a:blip>
          <a:srcRect b="0" l="0" r="0" t="0"/>
          <a:stretch/>
        </p:blipFill>
        <p:spPr>
          <a:xfrm>
            <a:off x="1621325" y="1328163"/>
            <a:ext cx="9301275" cy="5346276"/>
          </a:xfrm>
          <a:prstGeom prst="rect">
            <a:avLst/>
          </a:prstGeom>
          <a:noFill/>
          <a:ln>
            <a:noFill/>
          </a:ln>
        </p:spPr>
      </p:pic>
      <p:sp>
        <p:nvSpPr>
          <p:cNvPr id="296" name="Google Shape;296;p44"/>
          <p:cNvSpPr txBox="1"/>
          <p:nvPr/>
        </p:nvSpPr>
        <p:spPr>
          <a:xfrm>
            <a:off x="408025" y="1632100"/>
            <a:ext cx="43629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de-DE" sz="1300" u="none" cap="none" strike="noStrike">
                <a:solidFill>
                  <a:schemeClr val="dk1"/>
                </a:solidFill>
                <a:highlight>
                  <a:schemeClr val="lt1"/>
                </a:highlight>
                <a:latin typeface="Calibri"/>
                <a:ea typeface="Calibri"/>
                <a:cs typeface="Calibri"/>
                <a:sym typeface="Calibri"/>
              </a:rPr>
              <a:t>gdms0000_Burial_Mounds_Uedem_V001.qgz</a:t>
            </a:r>
            <a:endParaRPr b="0" i="0" sz="1700" u="none" cap="none" strike="noStrike">
              <a:solidFill>
                <a:schemeClr val="dk1"/>
              </a:solidFill>
              <a:highlight>
                <a:schemeClr val="lt1"/>
              </a:highlight>
              <a:latin typeface="Calibri"/>
              <a:ea typeface="Calibri"/>
              <a:cs typeface="Calibri"/>
              <a:sym typeface="Calibri"/>
            </a:endParaRPr>
          </a:p>
        </p:txBody>
      </p:sp>
      <p:sp>
        <p:nvSpPr>
          <p:cNvPr id="297" name="Google Shape;297;p44"/>
          <p:cNvSpPr txBox="1"/>
          <p:nvPr/>
        </p:nvSpPr>
        <p:spPr>
          <a:xfrm>
            <a:off x="838200" y="4001294"/>
            <a:ext cx="322166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Arial"/>
                <a:ea typeface="Arial"/>
                <a:cs typeface="Arial"/>
                <a:sym typeface="Arial"/>
              </a:rPr>
              <a:t>Saved as Task3.1_Georeferenced_Mound_v001.qgz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3.2 Subtask: Creation of hillshade model </a:t>
            </a:r>
            <a:endParaRPr/>
          </a:p>
        </p:txBody>
      </p:sp>
      <p:sp>
        <p:nvSpPr>
          <p:cNvPr id="303" name="Google Shape;303;p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04" name="Google Shape;304;p45"/>
          <p:cNvPicPr preferRelativeResize="0"/>
          <p:nvPr/>
        </p:nvPicPr>
        <p:blipFill rotWithShape="1">
          <a:blip r:embed="rId3">
            <a:alphaModFix/>
          </a:blip>
          <a:srcRect b="0" l="0" r="0" t="0"/>
          <a:stretch/>
        </p:blipFill>
        <p:spPr>
          <a:xfrm>
            <a:off x="1174950" y="1565125"/>
            <a:ext cx="8476474" cy="4872200"/>
          </a:xfrm>
          <a:prstGeom prst="rect">
            <a:avLst/>
          </a:prstGeom>
          <a:noFill/>
          <a:ln>
            <a:noFill/>
          </a:ln>
        </p:spPr>
      </p:pic>
      <p:sp>
        <p:nvSpPr>
          <p:cNvPr id="305" name="Google Shape;305;p45"/>
          <p:cNvSpPr txBox="1"/>
          <p:nvPr/>
        </p:nvSpPr>
        <p:spPr>
          <a:xfrm>
            <a:off x="838200" y="2254102"/>
            <a:ext cx="35849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highlight>
                  <a:srgbClr val="FFFF00"/>
                </a:highlight>
                <a:latin typeface="Arial"/>
                <a:ea typeface="Arial"/>
                <a:cs typeface="Arial"/>
                <a:sym typeface="Arial"/>
              </a:rPr>
              <a:t>Saved as Task3.2_Hillshape_model.qgz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3.2 Subtask:Comparison of Hillshade model and image map</a:t>
            </a:r>
            <a:endParaRPr/>
          </a:p>
          <a:p>
            <a:pPr indent="0" lvl="0" marL="0" rtl="0" algn="l">
              <a:lnSpc>
                <a:spcPct val="90000"/>
              </a:lnSpc>
              <a:spcBef>
                <a:spcPts val="0"/>
              </a:spcBef>
              <a:spcAft>
                <a:spcPts val="0"/>
              </a:spcAft>
              <a:buSzPts val="1800"/>
              <a:buNone/>
            </a:pPr>
            <a:r>
              <a:t/>
            </a:r>
            <a:endParaRPr/>
          </a:p>
        </p:txBody>
      </p:sp>
      <p:sp>
        <p:nvSpPr>
          <p:cNvPr id="311" name="Google Shape;311;p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12" name="Google Shape;312;p46"/>
          <p:cNvPicPr preferRelativeResize="0"/>
          <p:nvPr/>
        </p:nvPicPr>
        <p:blipFill rotWithShape="1">
          <a:blip r:embed="rId3">
            <a:alphaModFix/>
          </a:blip>
          <a:srcRect b="0" l="0" r="0" t="0"/>
          <a:stretch/>
        </p:blipFill>
        <p:spPr>
          <a:xfrm>
            <a:off x="1316175" y="1465900"/>
            <a:ext cx="8821750" cy="5070649"/>
          </a:xfrm>
          <a:prstGeom prst="rect">
            <a:avLst/>
          </a:prstGeom>
          <a:noFill/>
          <a:ln>
            <a:noFill/>
          </a:ln>
        </p:spPr>
      </p:pic>
      <p:sp>
        <p:nvSpPr>
          <p:cNvPr id="313" name="Google Shape;313;p46"/>
          <p:cNvSpPr txBox="1"/>
          <p:nvPr/>
        </p:nvSpPr>
        <p:spPr>
          <a:xfrm>
            <a:off x="10281684" y="1690825"/>
            <a:ext cx="147792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Arial"/>
                <a:ea typeface="Arial"/>
                <a:cs typeface="Arial"/>
                <a:sym typeface="Arial"/>
              </a:rPr>
              <a:t>Point 3 difference = 5.8m</a:t>
            </a:r>
            <a:endParaRPr/>
          </a:p>
        </p:txBody>
      </p:sp>
      <p:sp>
        <p:nvSpPr>
          <p:cNvPr id="314" name="Google Shape;314;p46"/>
          <p:cNvSpPr txBox="1"/>
          <p:nvPr/>
        </p:nvSpPr>
        <p:spPr>
          <a:xfrm>
            <a:off x="10277362" y="2564289"/>
            <a:ext cx="114831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Arial"/>
                <a:ea typeface="Arial"/>
                <a:cs typeface="Arial"/>
                <a:sym typeface="Arial"/>
              </a:rPr>
              <a:t>Point 8 difference = 8m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210475" y="0"/>
            <a:ext cx="11751300" cy="1475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3.3 Subtask: Elevation of Mound </a:t>
            </a:r>
            <a:endParaRPr/>
          </a:p>
        </p:txBody>
      </p:sp>
      <p:sp>
        <p:nvSpPr>
          <p:cNvPr id="320" name="Google Shape;320;p4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21" name="Google Shape;321;p47"/>
          <p:cNvPicPr preferRelativeResize="0"/>
          <p:nvPr/>
        </p:nvPicPr>
        <p:blipFill rotWithShape="1">
          <a:blip r:embed="rId3">
            <a:alphaModFix/>
          </a:blip>
          <a:srcRect b="0" l="0" r="0" t="0"/>
          <a:stretch/>
        </p:blipFill>
        <p:spPr>
          <a:xfrm>
            <a:off x="210475" y="2020950"/>
            <a:ext cx="6434839" cy="3698675"/>
          </a:xfrm>
          <a:prstGeom prst="rect">
            <a:avLst/>
          </a:prstGeom>
          <a:noFill/>
          <a:ln>
            <a:noFill/>
          </a:ln>
        </p:spPr>
      </p:pic>
      <p:pic>
        <p:nvPicPr>
          <p:cNvPr id="322" name="Google Shape;322;p47"/>
          <p:cNvPicPr preferRelativeResize="0"/>
          <p:nvPr/>
        </p:nvPicPr>
        <p:blipFill rotWithShape="1">
          <a:blip r:embed="rId4">
            <a:alphaModFix/>
          </a:blip>
          <a:srcRect b="0" l="6383" r="0" t="0"/>
          <a:stretch/>
        </p:blipFill>
        <p:spPr>
          <a:xfrm>
            <a:off x="7103177" y="4470105"/>
            <a:ext cx="4494510" cy="2265617"/>
          </a:xfrm>
          <a:prstGeom prst="rect">
            <a:avLst/>
          </a:prstGeom>
          <a:noFill/>
          <a:ln>
            <a:noFill/>
          </a:ln>
        </p:spPr>
      </p:pic>
      <p:sp>
        <p:nvSpPr>
          <p:cNvPr id="323" name="Google Shape;323;p47"/>
          <p:cNvSpPr txBox="1"/>
          <p:nvPr/>
        </p:nvSpPr>
        <p:spPr>
          <a:xfrm>
            <a:off x="7493520" y="4140954"/>
            <a:ext cx="41041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Arial"/>
                <a:ea typeface="Arial"/>
                <a:cs typeface="Arial"/>
                <a:sym typeface="Arial"/>
              </a:rPr>
              <a:t>Elevation profile done using profile tool</a:t>
            </a:r>
            <a:endParaRPr/>
          </a:p>
        </p:txBody>
      </p:sp>
      <p:pic>
        <p:nvPicPr>
          <p:cNvPr descr="Table&#10;&#10;Description automatically generated" id="324" name="Google Shape;324;p47"/>
          <p:cNvPicPr preferRelativeResize="0"/>
          <p:nvPr/>
        </p:nvPicPr>
        <p:blipFill rotWithShape="1">
          <a:blip r:embed="rId5">
            <a:alphaModFix/>
          </a:blip>
          <a:srcRect b="0" l="0" r="0" t="0"/>
          <a:stretch/>
        </p:blipFill>
        <p:spPr>
          <a:xfrm>
            <a:off x="8070049" y="1351363"/>
            <a:ext cx="2560766" cy="2439066"/>
          </a:xfrm>
          <a:prstGeom prst="rect">
            <a:avLst/>
          </a:prstGeom>
          <a:noFill/>
          <a:ln>
            <a:noFill/>
          </a:ln>
        </p:spPr>
      </p:pic>
      <p:sp>
        <p:nvSpPr>
          <p:cNvPr id="325" name="Google Shape;325;p47"/>
          <p:cNvSpPr txBox="1"/>
          <p:nvPr/>
        </p:nvSpPr>
        <p:spPr>
          <a:xfrm>
            <a:off x="7564347" y="1032899"/>
            <a:ext cx="357217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Arial"/>
                <a:ea typeface="Arial"/>
                <a:cs typeface="Arial"/>
                <a:sym typeface="Arial"/>
              </a:rPr>
              <a:t>Mound elevation using point sampling tool</a:t>
            </a:r>
            <a:endParaRPr/>
          </a:p>
        </p:txBody>
      </p:sp>
      <p:cxnSp>
        <p:nvCxnSpPr>
          <p:cNvPr id="326" name="Google Shape;326;p47"/>
          <p:cNvCxnSpPr/>
          <p:nvPr/>
        </p:nvCxnSpPr>
        <p:spPr>
          <a:xfrm>
            <a:off x="6741042" y="1032899"/>
            <a:ext cx="0" cy="5580552"/>
          </a:xfrm>
          <a:prstGeom prst="straightConnector1">
            <a:avLst/>
          </a:prstGeom>
          <a:noFill/>
          <a:ln cap="flat" cmpd="sng" w="76200">
            <a:solidFill>
              <a:schemeClr val="dk1"/>
            </a:solidFill>
            <a:prstDash val="solid"/>
            <a:round/>
            <a:headEnd len="sm" w="sm" type="none"/>
            <a:tailEnd len="sm" w="sm" type="none"/>
          </a:ln>
        </p:spPr>
      </p:cxnSp>
      <p:sp>
        <p:nvSpPr>
          <p:cNvPr id="327" name="Google Shape;327;p47"/>
          <p:cNvSpPr txBox="1"/>
          <p:nvPr/>
        </p:nvSpPr>
        <p:spPr>
          <a:xfrm>
            <a:off x="435935" y="1351363"/>
            <a:ext cx="54545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Arial"/>
                <a:ea typeface="Arial"/>
                <a:cs typeface="Arial"/>
                <a:sym typeface="Arial"/>
              </a:rPr>
              <a:t>Saved as Task3.3_Elevation.qgz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3.4 Digitization of rectangular structures </a:t>
            </a:r>
            <a:endParaRPr/>
          </a:p>
        </p:txBody>
      </p:sp>
      <p:sp>
        <p:nvSpPr>
          <p:cNvPr id="333" name="Google Shape;333;p4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334" name="Google Shape;334;p48"/>
          <p:cNvPicPr preferRelativeResize="0"/>
          <p:nvPr/>
        </p:nvPicPr>
        <p:blipFill rotWithShape="1">
          <a:blip r:embed="rId3">
            <a:alphaModFix/>
          </a:blip>
          <a:srcRect b="0" l="0" r="0" t="0"/>
          <a:stretch/>
        </p:blipFill>
        <p:spPr>
          <a:xfrm>
            <a:off x="1434038" y="1321575"/>
            <a:ext cx="9323924" cy="5359301"/>
          </a:xfrm>
          <a:prstGeom prst="rect">
            <a:avLst/>
          </a:prstGeom>
          <a:noFill/>
          <a:ln>
            <a:noFill/>
          </a:ln>
        </p:spPr>
      </p:pic>
      <p:sp>
        <p:nvSpPr>
          <p:cNvPr id="335" name="Google Shape;335;p48"/>
          <p:cNvSpPr txBox="1"/>
          <p:nvPr/>
        </p:nvSpPr>
        <p:spPr>
          <a:xfrm>
            <a:off x="574159" y="2119017"/>
            <a:ext cx="41041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highlight>
                  <a:srgbClr val="FFFF00"/>
                </a:highlight>
                <a:latin typeface="Arial"/>
                <a:ea typeface="Arial"/>
                <a:cs typeface="Arial"/>
                <a:sym typeface="Arial"/>
              </a:rPr>
              <a:t>Saved as Task3.4_ENE_Burial_mounds.qgz</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DE"/>
              <a:t>Findings of Task 3</a:t>
            </a:r>
            <a:endParaRPr/>
          </a:p>
        </p:txBody>
      </p:sp>
      <p:sp>
        <p:nvSpPr>
          <p:cNvPr id="341" name="Google Shape;341;p4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de-DE"/>
              <a:t>Uedemer Hochwald is a region in the Kleve district. The south west part of the region serves as a nature reserve meanwhile the western is historically a burial mound.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de-DE"/>
              <a:t>The forest in the western part was cleared during the second world war. The digitized polygons could represent what is left of the camps from battle.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de-DE" sz="8800"/>
              <a:t>Task 4</a:t>
            </a:r>
            <a:endParaRPr/>
          </a:p>
        </p:txBody>
      </p:sp>
      <p:sp>
        <p:nvSpPr>
          <p:cNvPr id="347" name="Google Shape;347;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406400" lvl="0" marL="457200" rtl="0" algn="ctr">
              <a:lnSpc>
                <a:spcPct val="90000"/>
              </a:lnSpc>
              <a:spcBef>
                <a:spcPts val="1000"/>
              </a:spcBef>
              <a:spcAft>
                <a:spcPts val="0"/>
              </a:spcAft>
              <a:buClr>
                <a:schemeClr val="dk1"/>
              </a:buClr>
              <a:buSzPts val="2800"/>
              <a:buNone/>
            </a:pPr>
            <a:r>
              <a:rPr lang="de-DE" sz="5400"/>
              <a:t>Creation of 3d Model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de-DE"/>
              <a:t>Subtask 4.1 Creation of DTM layer (Kshama Gauri) </a:t>
            </a:r>
            <a:endParaRPr/>
          </a:p>
        </p:txBody>
      </p:sp>
      <p:pic>
        <p:nvPicPr>
          <p:cNvPr descr="Map&#10;&#10;Description automatically generated" id="353" name="Google Shape;353;p51"/>
          <p:cNvPicPr preferRelativeResize="0"/>
          <p:nvPr/>
        </p:nvPicPr>
        <p:blipFill rotWithShape="1">
          <a:blip r:embed="rId3">
            <a:alphaModFix/>
          </a:blip>
          <a:srcRect b="0" l="0" r="0" t="0"/>
          <a:stretch/>
        </p:blipFill>
        <p:spPr>
          <a:xfrm>
            <a:off x="2185988" y="1239873"/>
            <a:ext cx="7447797" cy="54895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Task 4: Subtask 4.2: (Adiel Batson)</a:t>
            </a:r>
            <a:endParaRPr/>
          </a:p>
        </p:txBody>
      </p:sp>
      <p:sp>
        <p:nvSpPr>
          <p:cNvPr id="359" name="Google Shape;359;p5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de-DE"/>
              <a:t>Kshama’s generated .tif file and Sauerland DTM layer was imported as a raster layer.</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de-DE"/>
              <a:t>A duplicate was then made to display:</a:t>
            </a:r>
            <a:endParaRPr/>
          </a:p>
          <a:p>
            <a:pPr indent="-342900" lvl="0" marL="457200" rtl="0" algn="l">
              <a:spcBef>
                <a:spcPts val="0"/>
              </a:spcBef>
              <a:spcAft>
                <a:spcPts val="0"/>
              </a:spcAft>
              <a:buSzPts val="1800"/>
              <a:buAutoNum type="arabicPeriod"/>
            </a:pPr>
            <a:r>
              <a:rPr lang="de-DE"/>
              <a:t>Hillshade rendering (topographical texture)</a:t>
            </a:r>
            <a:endParaRPr/>
          </a:p>
          <a:p>
            <a:pPr indent="-342900" lvl="0" marL="457200" rtl="0" algn="l">
              <a:spcBef>
                <a:spcPts val="0"/>
              </a:spcBef>
              <a:spcAft>
                <a:spcPts val="0"/>
              </a:spcAft>
              <a:buSzPts val="1800"/>
              <a:buAutoNum type="arabicPeriod"/>
            </a:pPr>
            <a:r>
              <a:rPr lang="de-DE"/>
              <a:t>Sauerland DTM colorized to show lower green lands, mountain brown lands</a:t>
            </a:r>
            <a:endParaRPr/>
          </a:p>
          <a:p>
            <a:pPr indent="-342900" lvl="0" marL="457200" rtl="0" algn="l">
              <a:spcBef>
                <a:spcPts val="0"/>
              </a:spcBef>
              <a:spcAft>
                <a:spcPts val="0"/>
              </a:spcAft>
              <a:buSzPts val="1800"/>
              <a:buAutoNum type="arabicPeriod"/>
            </a:pPr>
            <a:r>
              <a:rPr lang="de-DE"/>
              <a:t>A shapefile for the waterways of the region of the DTM was used.</a:t>
            </a:r>
            <a:endParaRPr/>
          </a:p>
          <a:p>
            <a:pPr indent="0" lvl="0" marL="0" rtl="0" algn="l">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de-DE"/>
              <a:t>Subtask 4.2</a:t>
            </a:r>
            <a:endParaRPr/>
          </a:p>
        </p:txBody>
      </p:sp>
      <p:sp>
        <p:nvSpPr>
          <p:cNvPr id="365" name="Google Shape;365;p5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66" name="Google Shape;366;p53"/>
          <p:cNvPicPr preferRelativeResize="0"/>
          <p:nvPr/>
        </p:nvPicPr>
        <p:blipFill>
          <a:blip r:embed="rId3">
            <a:alphaModFix/>
          </a:blip>
          <a:stretch>
            <a:fillRect/>
          </a:stretch>
        </p:blipFill>
        <p:spPr>
          <a:xfrm>
            <a:off x="2202100" y="1322300"/>
            <a:ext cx="7407450" cy="5304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1. 1 Correlation of Mean Annual Temperature </a:t>
            </a:r>
            <a:br>
              <a:rPr lang="de-DE"/>
            </a:br>
            <a:r>
              <a:rPr lang="de-DE"/>
              <a:t>with Altitude in Bavaria</a:t>
            </a:r>
            <a:endParaRPr/>
          </a:p>
        </p:txBody>
      </p:sp>
      <p:sp>
        <p:nvSpPr>
          <p:cNvPr id="173" name="Google Shape;173;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de-DE"/>
              <a:t>.</a:t>
            </a:r>
            <a:endParaRPr/>
          </a:p>
        </p:txBody>
      </p:sp>
      <p:pic>
        <p:nvPicPr>
          <p:cNvPr id="174" name="Google Shape;174;p27"/>
          <p:cNvPicPr preferRelativeResize="0"/>
          <p:nvPr/>
        </p:nvPicPr>
        <p:blipFill>
          <a:blip r:embed="rId3">
            <a:alphaModFix/>
          </a:blip>
          <a:stretch>
            <a:fillRect/>
          </a:stretch>
        </p:blipFill>
        <p:spPr>
          <a:xfrm>
            <a:off x="-287225" y="1431350"/>
            <a:ext cx="6364226" cy="4773176"/>
          </a:xfrm>
          <a:prstGeom prst="rect">
            <a:avLst/>
          </a:prstGeom>
          <a:noFill/>
          <a:ln>
            <a:noFill/>
          </a:ln>
        </p:spPr>
      </p:pic>
      <p:pic>
        <p:nvPicPr>
          <p:cNvPr id="175" name="Google Shape;175;p27"/>
          <p:cNvPicPr preferRelativeResize="0"/>
          <p:nvPr/>
        </p:nvPicPr>
        <p:blipFill>
          <a:blip r:embed="rId4">
            <a:alphaModFix/>
          </a:blip>
          <a:stretch>
            <a:fillRect/>
          </a:stretch>
        </p:blipFill>
        <p:spPr>
          <a:xfrm>
            <a:off x="5638700" y="1403800"/>
            <a:ext cx="6553299" cy="4828274"/>
          </a:xfrm>
          <a:prstGeom prst="rect">
            <a:avLst/>
          </a:prstGeom>
          <a:noFill/>
          <a:ln>
            <a:noFill/>
          </a:ln>
        </p:spPr>
      </p:pic>
      <p:cxnSp>
        <p:nvCxnSpPr>
          <p:cNvPr id="176" name="Google Shape;176;p27"/>
          <p:cNvCxnSpPr/>
          <p:nvPr/>
        </p:nvCxnSpPr>
        <p:spPr>
          <a:xfrm>
            <a:off x="5565350" y="1681250"/>
            <a:ext cx="13500" cy="4640100"/>
          </a:xfrm>
          <a:prstGeom prst="straightConnector1">
            <a:avLst/>
          </a:prstGeom>
          <a:noFill/>
          <a:ln cap="flat" cmpd="sng" w="76200">
            <a:solidFill>
              <a:schemeClr val="dk2"/>
            </a:solidFill>
            <a:prstDash val="solid"/>
            <a:round/>
            <a:headEnd len="med" w="med" type="none"/>
            <a:tailEnd len="med" w="med" type="none"/>
          </a:ln>
        </p:spPr>
      </p:cxnSp>
      <p:sp>
        <p:nvSpPr>
          <p:cNvPr id="177" name="Google Shape;177;p27"/>
          <p:cNvSpPr txBox="1"/>
          <p:nvPr/>
        </p:nvSpPr>
        <p:spPr>
          <a:xfrm>
            <a:off x="184525" y="6073800"/>
            <a:ext cx="449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Calibri"/>
                <a:ea typeface="Calibri"/>
                <a:cs typeface="Calibri"/>
                <a:sym typeface="Calibri"/>
              </a:rPr>
              <a:t>Fig.1 Annual Mean Temperature Vs DWD Stations’ Altitudes in Bayern, between 2017 &amp; 2019.</a:t>
            </a:r>
            <a:endParaRPr>
              <a:latin typeface="Calibri"/>
              <a:ea typeface="Calibri"/>
              <a:cs typeface="Calibri"/>
              <a:sym typeface="Calibri"/>
            </a:endParaRPr>
          </a:p>
        </p:txBody>
      </p:sp>
      <p:sp>
        <p:nvSpPr>
          <p:cNvPr id="178" name="Google Shape;178;p27"/>
          <p:cNvSpPr txBox="1"/>
          <p:nvPr/>
        </p:nvSpPr>
        <p:spPr>
          <a:xfrm>
            <a:off x="6147550" y="6073800"/>
            <a:ext cx="553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de-DE">
                <a:solidFill>
                  <a:schemeClr val="dk1"/>
                </a:solidFill>
                <a:latin typeface="Calibri"/>
                <a:ea typeface="Calibri"/>
                <a:cs typeface="Calibri"/>
                <a:sym typeface="Calibri"/>
              </a:rPr>
              <a:t>Fig.2 Annual Mean Temperature Vs Sampled DTM altitudes at DWD Stations  in Bayern, between 2017 &amp; 2019.</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Subtask 4.2 ( Daphne Larose)</a:t>
            </a:r>
            <a:endParaRPr/>
          </a:p>
        </p:txBody>
      </p:sp>
      <p:sp>
        <p:nvSpPr>
          <p:cNvPr id="372" name="Google Shape;372;p5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de-DE"/>
              <a:t>Using python console, a series of XYZ tiles was imported to overlay the DTM.</a:t>
            </a:r>
            <a:endParaRPr/>
          </a:p>
          <a:p>
            <a:pPr indent="-342900" lvl="0" marL="457200" rtl="0" algn="l">
              <a:spcBef>
                <a:spcPts val="0"/>
              </a:spcBef>
              <a:spcAft>
                <a:spcPts val="0"/>
              </a:spcAft>
              <a:buSzPts val="1800"/>
              <a:buChar char="-"/>
            </a:pPr>
            <a:r>
              <a:rPr lang="de-DE"/>
              <a:t>A 3D model was then designed with the goal of making the map more realistic looking, using texture satellite image and the parameters were adjusted.</a:t>
            </a:r>
            <a:endParaRPr/>
          </a:p>
          <a:p>
            <a:pPr indent="-342900" lvl="0" marL="457200" rtl="0" algn="l">
              <a:spcBef>
                <a:spcPts val="0"/>
              </a:spcBef>
              <a:spcAft>
                <a:spcPts val="0"/>
              </a:spcAft>
              <a:buSzPts val="1800"/>
              <a:buChar char="-"/>
            </a:pPr>
            <a:r>
              <a:rPr lang="de-DE"/>
              <a:t>An animation of the new 3D map was created.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Subtask 4.2: 2D and 3D views side by side</a:t>
            </a:r>
            <a:endParaRPr/>
          </a:p>
        </p:txBody>
      </p:sp>
      <p:sp>
        <p:nvSpPr>
          <p:cNvPr id="378" name="Google Shape;378;p5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79" name="Google Shape;379;p55"/>
          <p:cNvPicPr preferRelativeResize="0"/>
          <p:nvPr/>
        </p:nvPicPr>
        <p:blipFill>
          <a:blip r:embed="rId3">
            <a:alphaModFix/>
          </a:blip>
          <a:stretch>
            <a:fillRect/>
          </a:stretch>
        </p:blipFill>
        <p:spPr>
          <a:xfrm>
            <a:off x="1214492" y="1608150"/>
            <a:ext cx="9415407" cy="4786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Subtask 4.2: Final Results </a:t>
            </a:r>
            <a:endParaRPr/>
          </a:p>
        </p:txBody>
      </p:sp>
      <p:sp>
        <p:nvSpPr>
          <p:cNvPr id="385" name="Google Shape;385;p5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86" name="Google Shape;386;p56"/>
          <p:cNvPicPr preferRelativeResize="0"/>
          <p:nvPr/>
        </p:nvPicPr>
        <p:blipFill>
          <a:blip r:embed="rId3">
            <a:alphaModFix/>
          </a:blip>
          <a:stretch>
            <a:fillRect/>
          </a:stretch>
        </p:blipFill>
        <p:spPr>
          <a:xfrm>
            <a:off x="2829013" y="1386025"/>
            <a:ext cx="6127566" cy="4595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Kshama Gauri, </a:t>
            </a:r>
            <a:r>
              <a:rPr lang="de-DE"/>
              <a:t>27628: Self-Assessment, Part 1 </a:t>
            </a:r>
            <a:br>
              <a:rPr lang="de-DE"/>
            </a:br>
            <a:endParaRPr/>
          </a:p>
        </p:txBody>
      </p:sp>
      <p:sp>
        <p:nvSpPr>
          <p:cNvPr id="392" name="Google Shape;392;p5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de-DE"/>
              <a:t>What is your role in the group?</a:t>
            </a:r>
            <a:endParaRPr/>
          </a:p>
          <a:p>
            <a:pPr indent="-228600" lvl="1" marL="685800" rtl="0" algn="l">
              <a:lnSpc>
                <a:spcPct val="90000"/>
              </a:lnSpc>
              <a:spcBef>
                <a:spcPts val="500"/>
              </a:spcBef>
              <a:spcAft>
                <a:spcPts val="0"/>
              </a:spcAft>
              <a:buClr>
                <a:schemeClr val="dk1"/>
              </a:buClr>
              <a:buSzPts val="2800"/>
              <a:buChar char="•"/>
            </a:pPr>
            <a:r>
              <a:rPr lang="de-DE"/>
              <a:t>Task 3: D</a:t>
            </a:r>
            <a:r>
              <a:rPr lang="de-DE"/>
              <a:t>igitization</a:t>
            </a:r>
            <a:r>
              <a:rPr lang="de-DE"/>
              <a:t> of Burial Mounds in Uedemer</a:t>
            </a:r>
            <a:endParaRPr/>
          </a:p>
          <a:p>
            <a:pPr indent="-228600" lvl="1" marL="685800" rtl="0" algn="l">
              <a:lnSpc>
                <a:spcPct val="90000"/>
              </a:lnSpc>
              <a:spcBef>
                <a:spcPts val="500"/>
              </a:spcBef>
              <a:spcAft>
                <a:spcPts val="0"/>
              </a:spcAft>
              <a:buClr>
                <a:schemeClr val="dk1"/>
              </a:buClr>
              <a:buSzPts val="2800"/>
              <a:buChar char="•"/>
            </a:pPr>
            <a:r>
              <a:rPr lang="de-DE"/>
              <a:t>Creation of dtm layer for task 4. </a:t>
            </a:r>
            <a:br>
              <a:rPr lang="de-DE"/>
            </a:br>
            <a:endParaRPr/>
          </a:p>
          <a:p>
            <a:pPr indent="-228600" lvl="0" marL="228600" rtl="0" algn="l">
              <a:lnSpc>
                <a:spcPct val="90000"/>
              </a:lnSpc>
              <a:spcBef>
                <a:spcPts val="1000"/>
              </a:spcBef>
              <a:spcAft>
                <a:spcPts val="0"/>
              </a:spcAft>
              <a:buClr>
                <a:schemeClr val="dk1"/>
              </a:buClr>
              <a:buSzPts val="2800"/>
              <a:buChar char="•"/>
            </a:pPr>
            <a:r>
              <a:rPr lang="de-DE"/>
              <a:t>Which (sub)tasks are you responsible for? </a:t>
            </a:r>
            <a:endParaRPr/>
          </a:p>
          <a:p>
            <a:pPr indent="-228600" lvl="1" marL="685800" rtl="0" algn="l">
              <a:lnSpc>
                <a:spcPct val="90000"/>
              </a:lnSpc>
              <a:spcBef>
                <a:spcPts val="500"/>
              </a:spcBef>
              <a:spcAft>
                <a:spcPts val="0"/>
              </a:spcAft>
              <a:buClr>
                <a:schemeClr val="dk1"/>
              </a:buClr>
              <a:buSzPts val="2800"/>
              <a:buChar char="•"/>
            </a:pPr>
            <a:r>
              <a:rPr lang="de-DE"/>
              <a:t>Subtask 3.1-3.4 and subtask 4.1</a:t>
            </a:r>
            <a:br>
              <a:rPr lang="de-DE"/>
            </a:br>
            <a:endParaRPr/>
          </a:p>
          <a:p>
            <a:pPr indent="-228600" lvl="0" marL="228600" rtl="0" algn="l">
              <a:lnSpc>
                <a:spcPct val="90000"/>
              </a:lnSpc>
              <a:spcBef>
                <a:spcPts val="1000"/>
              </a:spcBef>
              <a:spcAft>
                <a:spcPts val="0"/>
              </a:spcAft>
              <a:buClr>
                <a:schemeClr val="dk1"/>
              </a:buClr>
              <a:buSzPts val="2800"/>
              <a:buChar char="•"/>
            </a:pPr>
            <a:r>
              <a:rPr lang="de-DE"/>
              <a:t>With whom have you been cooperating?</a:t>
            </a:r>
            <a:endParaRPr/>
          </a:p>
          <a:p>
            <a:pPr indent="-228600" lvl="1" marL="685800" rtl="0" algn="l">
              <a:lnSpc>
                <a:spcPct val="90000"/>
              </a:lnSpc>
              <a:spcBef>
                <a:spcPts val="500"/>
              </a:spcBef>
              <a:spcAft>
                <a:spcPts val="0"/>
              </a:spcAft>
              <a:buClr>
                <a:schemeClr val="dk1"/>
              </a:buClr>
              <a:buSzPts val="2800"/>
              <a:buChar char="•"/>
            </a:pPr>
            <a:r>
              <a:rPr lang="de-DE"/>
              <a:t>Adiel, Daphne </a:t>
            </a:r>
            <a:br>
              <a:rPr lang="de-DE"/>
            </a:b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Kshama Gauri, </a:t>
            </a:r>
            <a:r>
              <a:rPr lang="de-DE"/>
              <a:t>27628: Self-Assessment, Part 2</a:t>
            </a:r>
            <a:br>
              <a:rPr lang="de-DE"/>
            </a:br>
            <a:r>
              <a:rPr lang="de-DE"/>
              <a:t>(On a scale from 1 (poor) to 5 (very good))</a:t>
            </a:r>
            <a:endParaRPr/>
          </a:p>
        </p:txBody>
      </p:sp>
      <p:sp>
        <p:nvSpPr>
          <p:cNvPr id="398" name="Google Shape;398;p5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de-DE"/>
              <a:t>What is your personal knowledge gain? </a:t>
            </a:r>
            <a:endParaRPr/>
          </a:p>
          <a:p>
            <a:pPr indent="-228600" lvl="1" marL="685800" rtl="0" algn="l">
              <a:lnSpc>
                <a:spcPct val="90000"/>
              </a:lnSpc>
              <a:spcBef>
                <a:spcPts val="500"/>
              </a:spcBef>
              <a:spcAft>
                <a:spcPts val="0"/>
              </a:spcAft>
              <a:buClr>
                <a:schemeClr val="dk1"/>
              </a:buClr>
              <a:buSzPts val="2800"/>
              <a:buChar char="•"/>
            </a:pPr>
            <a:r>
              <a:rPr lang="de-DE"/>
              <a:t>4</a:t>
            </a:r>
            <a:endParaRPr/>
          </a:p>
          <a:p>
            <a:pPr indent="-228600" lvl="0" marL="228600" rtl="0" algn="l">
              <a:lnSpc>
                <a:spcPct val="90000"/>
              </a:lnSpc>
              <a:spcBef>
                <a:spcPts val="1000"/>
              </a:spcBef>
              <a:spcAft>
                <a:spcPts val="0"/>
              </a:spcAft>
              <a:buClr>
                <a:schemeClr val="dk1"/>
              </a:buClr>
              <a:buSzPts val="2800"/>
              <a:buChar char="•"/>
            </a:pPr>
            <a:r>
              <a:rPr lang="de-DE"/>
              <a:t>How do you rate your commitment? </a:t>
            </a:r>
            <a:endParaRPr/>
          </a:p>
          <a:p>
            <a:pPr indent="-228600" lvl="1" marL="685800" rtl="0" algn="l">
              <a:lnSpc>
                <a:spcPct val="90000"/>
              </a:lnSpc>
              <a:spcBef>
                <a:spcPts val="500"/>
              </a:spcBef>
              <a:spcAft>
                <a:spcPts val="0"/>
              </a:spcAft>
              <a:buClr>
                <a:schemeClr val="dk1"/>
              </a:buClr>
              <a:buSzPts val="2800"/>
              <a:buChar char="•"/>
            </a:pPr>
            <a:r>
              <a:rPr lang="de-DE"/>
              <a:t>4</a:t>
            </a:r>
            <a:endParaRPr/>
          </a:p>
          <a:p>
            <a:pPr indent="-228600" lvl="0" marL="228600" rtl="0" algn="l">
              <a:lnSpc>
                <a:spcPct val="90000"/>
              </a:lnSpc>
              <a:spcBef>
                <a:spcPts val="1000"/>
              </a:spcBef>
              <a:spcAft>
                <a:spcPts val="0"/>
              </a:spcAft>
              <a:buClr>
                <a:schemeClr val="dk1"/>
              </a:buClr>
              <a:buSzPts val="2800"/>
              <a:buChar char="•"/>
            </a:pPr>
            <a:r>
              <a:rPr lang="de-DE"/>
              <a:t>How difficult is your task?</a:t>
            </a:r>
            <a:endParaRPr/>
          </a:p>
          <a:p>
            <a:pPr indent="-228600" lvl="1" marL="685800" rtl="0" algn="l">
              <a:lnSpc>
                <a:spcPct val="90000"/>
              </a:lnSpc>
              <a:spcBef>
                <a:spcPts val="500"/>
              </a:spcBef>
              <a:spcAft>
                <a:spcPts val="0"/>
              </a:spcAft>
              <a:buClr>
                <a:schemeClr val="dk1"/>
              </a:buClr>
              <a:buSzPts val="2800"/>
              <a:buChar char="•"/>
            </a:pPr>
            <a:r>
              <a:rPr lang="de-DE"/>
              <a:t>3.5</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Kshama Gauri, </a:t>
            </a:r>
            <a:r>
              <a:rPr lang="de-DE"/>
              <a:t>27628: Your Personal View</a:t>
            </a:r>
            <a:endParaRPr/>
          </a:p>
        </p:txBody>
      </p:sp>
      <p:sp>
        <p:nvSpPr>
          <p:cNvPr id="404" name="Google Shape;404;p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92500" lnSpcReduction="20000"/>
          </a:bodyPr>
          <a:lstStyle/>
          <a:p>
            <a:pPr indent="-215265" lvl="0" marL="228600" rtl="0" algn="l">
              <a:lnSpc>
                <a:spcPct val="90000"/>
              </a:lnSpc>
              <a:spcBef>
                <a:spcPts val="0"/>
              </a:spcBef>
              <a:spcAft>
                <a:spcPts val="0"/>
              </a:spcAft>
              <a:buClr>
                <a:schemeClr val="dk1"/>
              </a:buClr>
              <a:buSzPct val="100000"/>
              <a:buChar char="•"/>
            </a:pPr>
            <a:r>
              <a:rPr lang="de-DE"/>
              <a:t>Biggest challenges?</a:t>
            </a:r>
            <a:endParaRPr/>
          </a:p>
          <a:p>
            <a:pPr indent="0" lvl="0" marL="0" rtl="0" algn="l">
              <a:lnSpc>
                <a:spcPct val="90000"/>
              </a:lnSpc>
              <a:spcBef>
                <a:spcPts val="1000"/>
              </a:spcBef>
              <a:spcAft>
                <a:spcPts val="0"/>
              </a:spcAft>
              <a:buClr>
                <a:schemeClr val="dk1"/>
              </a:buClr>
              <a:buSzPct val="100000"/>
              <a:buNone/>
            </a:pPr>
            <a:r>
              <a:rPr lang="de-DE"/>
              <a:t>Calculating the elevation for the mound relative to the ground. </a:t>
            </a:r>
            <a:br>
              <a:rPr lang="de-DE"/>
            </a:br>
            <a:endParaRPr/>
          </a:p>
          <a:p>
            <a:pPr indent="-215265" lvl="0" marL="228600" rtl="0" algn="l">
              <a:lnSpc>
                <a:spcPct val="90000"/>
              </a:lnSpc>
              <a:spcBef>
                <a:spcPts val="1000"/>
              </a:spcBef>
              <a:spcAft>
                <a:spcPts val="0"/>
              </a:spcAft>
              <a:buClr>
                <a:schemeClr val="dk1"/>
              </a:buClr>
              <a:buSzPct val="100000"/>
              <a:buChar char="•"/>
            </a:pPr>
            <a:r>
              <a:rPr lang="de-DE"/>
              <a:t>Lessons learned?</a:t>
            </a:r>
            <a:endParaRPr/>
          </a:p>
          <a:p>
            <a:pPr indent="0" lvl="0" marL="0" rtl="0" algn="l">
              <a:lnSpc>
                <a:spcPct val="90000"/>
              </a:lnSpc>
              <a:spcBef>
                <a:spcPts val="1000"/>
              </a:spcBef>
              <a:spcAft>
                <a:spcPts val="0"/>
              </a:spcAft>
              <a:buClr>
                <a:schemeClr val="dk1"/>
              </a:buClr>
              <a:buSzPct val="100000"/>
              <a:buNone/>
            </a:pPr>
            <a:r>
              <a:rPr lang="de-DE"/>
              <a:t>QGIS provides powerful tools that make it easier to calculate this. </a:t>
            </a:r>
            <a:br>
              <a:rPr lang="de-DE"/>
            </a:br>
            <a:endParaRPr/>
          </a:p>
          <a:p>
            <a:pPr indent="-215265" lvl="0" marL="228600" rtl="0" algn="l">
              <a:lnSpc>
                <a:spcPct val="90000"/>
              </a:lnSpc>
              <a:spcBef>
                <a:spcPts val="1000"/>
              </a:spcBef>
              <a:spcAft>
                <a:spcPts val="0"/>
              </a:spcAft>
              <a:buClr>
                <a:schemeClr val="dk1"/>
              </a:buClr>
              <a:buSzPct val="100000"/>
              <a:buChar char="•"/>
            </a:pPr>
            <a:r>
              <a:rPr lang="de-DE"/>
              <a:t>Whatever you want to say related to course, …</a:t>
            </a:r>
            <a:endParaRPr/>
          </a:p>
          <a:p>
            <a:pPr indent="-50800" lvl="0" marL="228600" rtl="0" algn="l">
              <a:lnSpc>
                <a:spcPct val="90000"/>
              </a:lnSpc>
              <a:spcBef>
                <a:spcPts val="1000"/>
              </a:spcBef>
              <a:spcAft>
                <a:spcPts val="0"/>
              </a:spcAft>
              <a:buClr>
                <a:schemeClr val="dk1"/>
              </a:buClr>
              <a:buSzPct val="100000"/>
              <a:buNone/>
            </a:pPr>
            <a:r>
              <a:rPr lang="de-DE"/>
              <a:t>I find it interesting that qgis allows me to work on any location in the world remotely. It is quite cool that an in depth analysis of the environment and location can be made with such a program and collaboration of work from satellites and people over the world. </a:t>
            </a:r>
            <a:endParaRPr/>
          </a:p>
          <a:p>
            <a:pPr indent="-5080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Daphne Larose, 27571</a:t>
            </a:r>
            <a:r>
              <a:rPr lang="de-DE"/>
              <a:t>: Self-Assessment, Part 1 </a:t>
            </a:r>
            <a:br>
              <a:rPr lang="de-DE"/>
            </a:br>
            <a:endParaRPr/>
          </a:p>
        </p:txBody>
      </p:sp>
      <p:sp>
        <p:nvSpPr>
          <p:cNvPr id="410" name="Google Shape;410;p6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de-DE"/>
              <a:t>What is your role in the group?</a:t>
            </a:r>
            <a:endParaRPr/>
          </a:p>
          <a:p>
            <a:pPr indent="-228600" lvl="1" marL="685800" rtl="0" algn="l">
              <a:lnSpc>
                <a:spcPct val="90000"/>
              </a:lnSpc>
              <a:spcBef>
                <a:spcPts val="500"/>
              </a:spcBef>
              <a:spcAft>
                <a:spcPts val="0"/>
              </a:spcAft>
              <a:buClr>
                <a:schemeClr val="dk1"/>
              </a:buClr>
              <a:buSzPts val="2800"/>
              <a:buChar char="•"/>
            </a:pPr>
            <a:r>
              <a:rPr lang="de-DE"/>
              <a:t>Task 2 and Task 4</a:t>
            </a:r>
            <a:br>
              <a:rPr lang="de-DE"/>
            </a:br>
            <a:endParaRPr/>
          </a:p>
          <a:p>
            <a:pPr indent="-228600" lvl="0" marL="228600" rtl="0" algn="l">
              <a:lnSpc>
                <a:spcPct val="90000"/>
              </a:lnSpc>
              <a:spcBef>
                <a:spcPts val="1000"/>
              </a:spcBef>
              <a:spcAft>
                <a:spcPts val="0"/>
              </a:spcAft>
              <a:buClr>
                <a:schemeClr val="dk1"/>
              </a:buClr>
              <a:buSzPts val="2800"/>
              <a:buChar char="•"/>
            </a:pPr>
            <a:r>
              <a:rPr lang="de-DE"/>
              <a:t>Which (sub)tasks are you responsible for? </a:t>
            </a:r>
            <a:endParaRPr/>
          </a:p>
          <a:p>
            <a:pPr indent="-228600" lvl="1" marL="685800" rtl="0" algn="l">
              <a:lnSpc>
                <a:spcPct val="90000"/>
              </a:lnSpc>
              <a:spcBef>
                <a:spcPts val="500"/>
              </a:spcBef>
              <a:spcAft>
                <a:spcPts val="0"/>
              </a:spcAft>
              <a:buClr>
                <a:schemeClr val="dk1"/>
              </a:buClr>
              <a:buSzPts val="2800"/>
              <a:buChar char="•"/>
            </a:pPr>
            <a:r>
              <a:rPr lang="de-DE"/>
              <a:t>Video, Presentation, Subtask 4.2</a:t>
            </a:r>
            <a:br>
              <a:rPr lang="de-DE"/>
            </a:br>
            <a:endParaRPr/>
          </a:p>
          <a:p>
            <a:pPr indent="-228600" lvl="0" marL="228600" rtl="0" algn="l">
              <a:lnSpc>
                <a:spcPct val="90000"/>
              </a:lnSpc>
              <a:spcBef>
                <a:spcPts val="1000"/>
              </a:spcBef>
              <a:spcAft>
                <a:spcPts val="0"/>
              </a:spcAft>
              <a:buClr>
                <a:schemeClr val="dk1"/>
              </a:buClr>
              <a:buSzPts val="2800"/>
              <a:buChar char="•"/>
            </a:pPr>
            <a:r>
              <a:rPr lang="de-DE"/>
              <a:t>With whom have you been cooperating?</a:t>
            </a:r>
            <a:endParaRPr/>
          </a:p>
          <a:p>
            <a:pPr indent="-228600" lvl="1" marL="685800" rtl="0" algn="l">
              <a:lnSpc>
                <a:spcPct val="90000"/>
              </a:lnSpc>
              <a:spcBef>
                <a:spcPts val="500"/>
              </a:spcBef>
              <a:spcAft>
                <a:spcPts val="0"/>
              </a:spcAft>
              <a:buClr>
                <a:schemeClr val="dk1"/>
              </a:buClr>
              <a:buSzPts val="2800"/>
              <a:buChar char="•"/>
            </a:pPr>
            <a:r>
              <a:rPr lang="de-DE"/>
              <a:t>Adiel Batson and Kshama Gauri</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Daphne Larose, 27571</a:t>
            </a:r>
            <a:r>
              <a:rPr lang="de-DE"/>
              <a:t>: Self-Assessment, Part 2</a:t>
            </a:r>
            <a:br>
              <a:rPr lang="de-DE"/>
            </a:br>
            <a:r>
              <a:rPr lang="de-DE"/>
              <a:t>(On a scale from 1 (poor) to 5 (very good))</a:t>
            </a:r>
            <a:endParaRPr/>
          </a:p>
        </p:txBody>
      </p:sp>
      <p:sp>
        <p:nvSpPr>
          <p:cNvPr id="416" name="Google Shape;416;p6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de-DE"/>
              <a:t>What is your personal knowledge gain? </a:t>
            </a:r>
            <a:endParaRPr/>
          </a:p>
          <a:p>
            <a:pPr indent="-228600" lvl="1" marL="685800" rtl="0" algn="l">
              <a:lnSpc>
                <a:spcPct val="90000"/>
              </a:lnSpc>
              <a:spcBef>
                <a:spcPts val="500"/>
              </a:spcBef>
              <a:spcAft>
                <a:spcPts val="0"/>
              </a:spcAft>
              <a:buClr>
                <a:schemeClr val="dk1"/>
              </a:buClr>
              <a:buSzPts val="2800"/>
              <a:buChar char="•"/>
            </a:pPr>
            <a:r>
              <a:rPr lang="de-DE"/>
              <a:t>4</a:t>
            </a:r>
            <a:endParaRPr/>
          </a:p>
          <a:p>
            <a:pPr indent="-228600" lvl="0" marL="228600" rtl="0" algn="l">
              <a:lnSpc>
                <a:spcPct val="90000"/>
              </a:lnSpc>
              <a:spcBef>
                <a:spcPts val="1000"/>
              </a:spcBef>
              <a:spcAft>
                <a:spcPts val="0"/>
              </a:spcAft>
              <a:buClr>
                <a:schemeClr val="dk1"/>
              </a:buClr>
              <a:buSzPts val="2800"/>
              <a:buChar char="•"/>
            </a:pPr>
            <a:r>
              <a:rPr lang="de-DE"/>
              <a:t>How do you rate your commitment? </a:t>
            </a:r>
            <a:endParaRPr/>
          </a:p>
          <a:p>
            <a:pPr indent="-228600" lvl="1" marL="685800" rtl="0" algn="l">
              <a:lnSpc>
                <a:spcPct val="90000"/>
              </a:lnSpc>
              <a:spcBef>
                <a:spcPts val="500"/>
              </a:spcBef>
              <a:spcAft>
                <a:spcPts val="0"/>
              </a:spcAft>
              <a:buClr>
                <a:schemeClr val="dk1"/>
              </a:buClr>
              <a:buSzPts val="2800"/>
              <a:buChar char="•"/>
            </a:pPr>
            <a:r>
              <a:rPr lang="de-DE"/>
              <a:t>4.5</a:t>
            </a:r>
            <a:endParaRPr/>
          </a:p>
          <a:p>
            <a:pPr indent="-228600" lvl="0" marL="228600" rtl="0" algn="l">
              <a:lnSpc>
                <a:spcPct val="90000"/>
              </a:lnSpc>
              <a:spcBef>
                <a:spcPts val="1000"/>
              </a:spcBef>
              <a:spcAft>
                <a:spcPts val="0"/>
              </a:spcAft>
              <a:buClr>
                <a:schemeClr val="dk1"/>
              </a:buClr>
              <a:buSzPts val="2800"/>
              <a:buChar char="•"/>
            </a:pPr>
            <a:r>
              <a:rPr lang="de-DE"/>
              <a:t>How difficult is your task?</a:t>
            </a:r>
            <a:endParaRPr/>
          </a:p>
          <a:p>
            <a:pPr indent="-228600" lvl="1" marL="685800" rtl="0" algn="l">
              <a:lnSpc>
                <a:spcPct val="90000"/>
              </a:lnSpc>
              <a:spcBef>
                <a:spcPts val="500"/>
              </a:spcBef>
              <a:spcAft>
                <a:spcPts val="0"/>
              </a:spcAft>
              <a:buClr>
                <a:schemeClr val="dk1"/>
              </a:buClr>
              <a:buSzPts val="2800"/>
              <a:buChar char="•"/>
            </a:pPr>
            <a:r>
              <a:rPr lang="de-DE"/>
              <a:t>3.5</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Daphne Larose, </a:t>
            </a:r>
            <a:r>
              <a:rPr lang="de-DE"/>
              <a:t>27571: Your Personal View</a:t>
            </a:r>
            <a:endParaRPr/>
          </a:p>
        </p:txBody>
      </p:sp>
      <p:sp>
        <p:nvSpPr>
          <p:cNvPr id="422" name="Google Shape;422;p62"/>
          <p:cNvSpPr txBox="1"/>
          <p:nvPr>
            <p:ph idx="1" type="body"/>
          </p:nvPr>
        </p:nvSpPr>
        <p:spPr>
          <a:xfrm>
            <a:off x="838200" y="1473200"/>
            <a:ext cx="10515600" cy="4703700"/>
          </a:xfrm>
          <a:prstGeom prst="rect">
            <a:avLst/>
          </a:prstGeom>
          <a:noFill/>
          <a:ln>
            <a:noFill/>
          </a:ln>
        </p:spPr>
        <p:txBody>
          <a:bodyPr anchorCtr="0" anchor="t" bIns="45700" lIns="91425" spcFirstLastPara="1" rIns="91425" wrap="square" tIns="45700">
            <a:normAutofit fontScale="77500" lnSpcReduction="10000"/>
          </a:bodyPr>
          <a:lstStyle/>
          <a:p>
            <a:pPr indent="-188595" lvl="0" marL="228600" rtl="0" algn="l">
              <a:lnSpc>
                <a:spcPct val="90000"/>
              </a:lnSpc>
              <a:spcBef>
                <a:spcPts val="0"/>
              </a:spcBef>
              <a:spcAft>
                <a:spcPts val="0"/>
              </a:spcAft>
              <a:buClr>
                <a:schemeClr val="dk1"/>
              </a:buClr>
              <a:buSzPct val="100000"/>
              <a:buChar char="•"/>
            </a:pPr>
            <a:r>
              <a:rPr lang="de-DE"/>
              <a:t>What were the b</a:t>
            </a:r>
            <a:r>
              <a:rPr lang="de-DE"/>
              <a:t>iggest challenges?</a:t>
            </a:r>
            <a:endParaRPr/>
          </a:p>
          <a:p>
            <a:pPr indent="0" lvl="0" marL="0" rtl="0" algn="l">
              <a:lnSpc>
                <a:spcPct val="90000"/>
              </a:lnSpc>
              <a:spcBef>
                <a:spcPts val="1000"/>
              </a:spcBef>
              <a:spcAft>
                <a:spcPts val="0"/>
              </a:spcAft>
              <a:buClr>
                <a:schemeClr val="dk1"/>
              </a:buClr>
              <a:buSzPct val="100000"/>
              <a:buNone/>
            </a:pPr>
            <a:r>
              <a:rPr lang="de-DE"/>
              <a:t>Coming up with our own ideas; there was countless of possible ideas but not enough time and also sometimes not enough information online to solve the errors we faced</a:t>
            </a:r>
            <a:endParaRPr/>
          </a:p>
          <a:p>
            <a:pPr indent="0" lvl="0" marL="0" rtl="0" algn="l">
              <a:lnSpc>
                <a:spcPct val="90000"/>
              </a:lnSpc>
              <a:spcBef>
                <a:spcPts val="1000"/>
              </a:spcBef>
              <a:spcAft>
                <a:spcPts val="0"/>
              </a:spcAft>
              <a:buClr>
                <a:schemeClr val="dk1"/>
              </a:buClr>
              <a:buSzPct val="100000"/>
              <a:buNone/>
            </a:pPr>
            <a:r>
              <a:t/>
            </a:r>
            <a:endParaRPr/>
          </a:p>
          <a:p>
            <a:pPr indent="-188595" lvl="0" marL="228600" rtl="0" algn="l">
              <a:lnSpc>
                <a:spcPct val="90000"/>
              </a:lnSpc>
              <a:spcBef>
                <a:spcPts val="1000"/>
              </a:spcBef>
              <a:spcAft>
                <a:spcPts val="0"/>
              </a:spcAft>
              <a:buClr>
                <a:schemeClr val="dk1"/>
              </a:buClr>
              <a:buSzPct val="100000"/>
              <a:buChar char="•"/>
            </a:pPr>
            <a:r>
              <a:rPr lang="de-DE"/>
              <a:t>Lessons learned?</a:t>
            </a:r>
            <a:endParaRPr/>
          </a:p>
          <a:p>
            <a:pPr indent="0" lvl="0" marL="228600" rtl="0" algn="l">
              <a:lnSpc>
                <a:spcPct val="90000"/>
              </a:lnSpc>
              <a:spcBef>
                <a:spcPts val="1000"/>
              </a:spcBef>
              <a:spcAft>
                <a:spcPts val="0"/>
              </a:spcAft>
              <a:buNone/>
            </a:pPr>
            <a:r>
              <a:rPr lang="de-DE"/>
              <a:t>Proper time management and organization</a:t>
            </a:r>
            <a:endParaRPr/>
          </a:p>
          <a:p>
            <a:pPr indent="0" lvl="0" marL="0" rtl="0" algn="l">
              <a:lnSpc>
                <a:spcPct val="90000"/>
              </a:lnSpc>
              <a:spcBef>
                <a:spcPts val="1000"/>
              </a:spcBef>
              <a:spcAft>
                <a:spcPts val="0"/>
              </a:spcAft>
              <a:buClr>
                <a:schemeClr val="dk1"/>
              </a:buClr>
              <a:buSzPct val="100000"/>
              <a:buNone/>
            </a:pPr>
            <a:r>
              <a:t/>
            </a:r>
            <a:endParaRPr/>
          </a:p>
          <a:p>
            <a:pPr indent="-188595" lvl="0" marL="228600" rtl="0" algn="l">
              <a:lnSpc>
                <a:spcPct val="90000"/>
              </a:lnSpc>
              <a:spcBef>
                <a:spcPts val="1000"/>
              </a:spcBef>
              <a:spcAft>
                <a:spcPts val="0"/>
              </a:spcAft>
              <a:buClr>
                <a:schemeClr val="dk1"/>
              </a:buClr>
              <a:buSzPct val="100000"/>
              <a:buChar char="•"/>
            </a:pPr>
            <a:r>
              <a:rPr lang="de-DE"/>
              <a:t>Whatever you want to say related to course</a:t>
            </a:r>
            <a:endParaRPr/>
          </a:p>
          <a:p>
            <a:pPr indent="0" lvl="0" marL="228600" rtl="0" algn="l">
              <a:lnSpc>
                <a:spcPct val="90000"/>
              </a:lnSpc>
              <a:spcBef>
                <a:spcPts val="1000"/>
              </a:spcBef>
              <a:spcAft>
                <a:spcPts val="0"/>
              </a:spcAft>
              <a:buNone/>
            </a:pPr>
            <a:r>
              <a:rPr lang="de-DE"/>
              <a:t>It was a nice mix of programming and QGIS  which made </a:t>
            </a:r>
            <a:r>
              <a:rPr lang="de-DE"/>
              <a:t>the</a:t>
            </a:r>
            <a:r>
              <a:rPr lang="de-DE"/>
              <a:t> course more interesting. Learning about the different features and plugins available in QGIS and how we can handle all the spatial data was new and inspiring. </a:t>
            </a:r>
            <a:endParaRPr/>
          </a:p>
          <a:p>
            <a:pPr indent="-50800" lvl="0" marL="228600" rtl="0" algn="l">
              <a:lnSpc>
                <a:spcPct val="90000"/>
              </a:lnSpc>
              <a:spcBef>
                <a:spcPts val="1000"/>
              </a:spcBef>
              <a:spcAft>
                <a:spcPts val="0"/>
              </a:spcAft>
              <a:buClr>
                <a:schemeClr val="dk1"/>
              </a:buClr>
              <a:buSzPct val="100000"/>
              <a:buNone/>
            </a:pPr>
            <a:r>
              <a:t/>
            </a:r>
            <a:endParaRPr/>
          </a:p>
          <a:p>
            <a:pPr indent="-5080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de-DE"/>
              <a:t>Adiel Batson, 28067: Self-Assessment, Part 1 </a:t>
            </a:r>
            <a:endParaRPr/>
          </a:p>
        </p:txBody>
      </p:sp>
      <p:sp>
        <p:nvSpPr>
          <p:cNvPr id="428" name="Google Shape;428;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de-DE"/>
              <a:t>What is your role in the group?</a:t>
            </a:r>
            <a:endParaRPr/>
          </a:p>
          <a:p>
            <a:pPr indent="-228600" lvl="1" marL="685800" rtl="0" algn="l">
              <a:lnSpc>
                <a:spcPct val="90000"/>
              </a:lnSpc>
              <a:spcBef>
                <a:spcPts val="500"/>
              </a:spcBef>
              <a:spcAft>
                <a:spcPts val="0"/>
              </a:spcAft>
              <a:buClr>
                <a:schemeClr val="dk1"/>
              </a:buClr>
              <a:buSzPts val="2800"/>
              <a:buChar char="•"/>
            </a:pPr>
            <a:r>
              <a:rPr lang="de-DE"/>
              <a:t>Task 1.0, read.me format, github set-up</a:t>
            </a:r>
            <a:br>
              <a:rPr lang="de-DE"/>
            </a:br>
            <a:endParaRPr/>
          </a:p>
          <a:p>
            <a:pPr indent="-228600" lvl="0" marL="228600" rtl="0" algn="l">
              <a:lnSpc>
                <a:spcPct val="90000"/>
              </a:lnSpc>
              <a:spcBef>
                <a:spcPts val="1000"/>
              </a:spcBef>
              <a:spcAft>
                <a:spcPts val="0"/>
              </a:spcAft>
              <a:buClr>
                <a:schemeClr val="dk1"/>
              </a:buClr>
              <a:buSzPts val="2800"/>
              <a:buChar char="•"/>
            </a:pPr>
            <a:r>
              <a:rPr lang="de-DE"/>
              <a:t>Which (sub)tasks are you responsible for? </a:t>
            </a:r>
            <a:endParaRPr/>
          </a:p>
          <a:p>
            <a:pPr indent="-228600" lvl="1" marL="685800" rtl="0" algn="l">
              <a:lnSpc>
                <a:spcPct val="90000"/>
              </a:lnSpc>
              <a:spcBef>
                <a:spcPts val="500"/>
              </a:spcBef>
              <a:spcAft>
                <a:spcPts val="0"/>
              </a:spcAft>
              <a:buClr>
                <a:schemeClr val="dk1"/>
              </a:buClr>
              <a:buSzPts val="2800"/>
              <a:buChar char="•"/>
            </a:pPr>
            <a:r>
              <a:rPr lang="de-DE"/>
              <a:t>Subtasks 1.1-1.4, ⅓ Task 4.0 </a:t>
            </a:r>
            <a:br>
              <a:rPr lang="de-DE"/>
            </a:br>
            <a:endParaRPr/>
          </a:p>
          <a:p>
            <a:pPr indent="-228600" lvl="0" marL="228600" rtl="0" algn="l">
              <a:lnSpc>
                <a:spcPct val="90000"/>
              </a:lnSpc>
              <a:spcBef>
                <a:spcPts val="1000"/>
              </a:spcBef>
              <a:spcAft>
                <a:spcPts val="0"/>
              </a:spcAft>
              <a:buClr>
                <a:schemeClr val="dk1"/>
              </a:buClr>
              <a:buSzPts val="2800"/>
              <a:buChar char="•"/>
            </a:pPr>
            <a:r>
              <a:rPr lang="de-DE"/>
              <a:t>With whom have you been cooperating?</a:t>
            </a:r>
            <a:endParaRPr/>
          </a:p>
          <a:p>
            <a:pPr indent="-342900" lvl="0" marL="457200" rtl="0" algn="l">
              <a:lnSpc>
                <a:spcPct val="90000"/>
              </a:lnSpc>
              <a:spcBef>
                <a:spcPts val="0"/>
              </a:spcBef>
              <a:spcAft>
                <a:spcPts val="0"/>
              </a:spcAft>
              <a:buSzPts val="1800"/>
              <a:buChar char="-"/>
            </a:pPr>
            <a:r>
              <a:rPr lang="de-DE"/>
              <a:t>Daphne Larose, Kshama Gauri</a:t>
            </a:r>
            <a:br>
              <a:rPr lang="de-DE"/>
            </a:b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u="sng"/>
              <a:t>Findings…</a:t>
            </a:r>
            <a:endParaRPr u="sng"/>
          </a:p>
        </p:txBody>
      </p:sp>
      <p:sp>
        <p:nvSpPr>
          <p:cNvPr id="184" name="Google Shape;184;p2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de-DE"/>
              <a:t>Trend 1: </a:t>
            </a:r>
            <a:r>
              <a:rPr lang="de-DE"/>
              <a:t>Temperature</a:t>
            </a:r>
            <a:r>
              <a:rPr lang="de-DE"/>
              <a:t> decreases with increases altitude. Zugspitze (the highest station altitude) has the coldest mean annual temperature.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de-DE"/>
              <a:t>Trend 2: The DTM altitudes vary from the the station altitudes. Greater variance occurs at stations with greater altitude. </a:t>
            </a:r>
            <a:endParaRPr/>
          </a:p>
          <a:p>
            <a:pPr indent="-342900" lvl="0" marL="457200" rtl="0" algn="l">
              <a:spcBef>
                <a:spcPts val="1000"/>
              </a:spcBef>
              <a:spcAft>
                <a:spcPts val="0"/>
              </a:spcAft>
              <a:buSzPts val="1800"/>
              <a:buChar char="-"/>
            </a:pPr>
            <a:r>
              <a:rPr lang="de-DE"/>
              <a:t>within first 1000m of altitude the deviations are minimal.</a:t>
            </a:r>
            <a:endParaRPr/>
          </a:p>
          <a:p>
            <a:pPr indent="-342900" lvl="0" marL="457200" rtl="0" algn="l">
              <a:spcBef>
                <a:spcPts val="0"/>
              </a:spcBef>
              <a:spcAft>
                <a:spcPts val="0"/>
              </a:spcAft>
              <a:buSzPts val="1800"/>
              <a:buChar char="-"/>
            </a:pPr>
            <a:r>
              <a:rPr lang="de-DE"/>
              <a:t>at altitudes &gt;1000m deviations increase drastically.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Adiel Batson,</a:t>
            </a:r>
            <a:r>
              <a:rPr lang="de-DE"/>
              <a:t>28067: Self-Assessment, Part 2</a:t>
            </a:r>
            <a:br>
              <a:rPr lang="de-DE"/>
            </a:br>
            <a:r>
              <a:rPr lang="de-DE"/>
              <a:t>(On a scale from 1 (poor) to 5 (very good))</a:t>
            </a:r>
            <a:endParaRPr/>
          </a:p>
        </p:txBody>
      </p:sp>
      <p:sp>
        <p:nvSpPr>
          <p:cNvPr id="434" name="Google Shape;434;p6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de-DE"/>
              <a:t>What is your personal knowledge gain? </a:t>
            </a:r>
            <a:endParaRPr/>
          </a:p>
          <a:p>
            <a:pPr indent="-228600" lvl="1" marL="685800" rtl="0" algn="l">
              <a:lnSpc>
                <a:spcPct val="90000"/>
              </a:lnSpc>
              <a:spcBef>
                <a:spcPts val="500"/>
              </a:spcBef>
              <a:spcAft>
                <a:spcPts val="0"/>
              </a:spcAft>
              <a:buClr>
                <a:schemeClr val="dk1"/>
              </a:buClr>
              <a:buSzPts val="2800"/>
              <a:buChar char="•"/>
            </a:pPr>
            <a:r>
              <a:rPr lang="de-DE"/>
              <a:t>5</a:t>
            </a:r>
            <a:endParaRPr/>
          </a:p>
          <a:p>
            <a:pPr indent="-228600" lvl="0" marL="228600" rtl="0" algn="l">
              <a:lnSpc>
                <a:spcPct val="90000"/>
              </a:lnSpc>
              <a:spcBef>
                <a:spcPts val="1000"/>
              </a:spcBef>
              <a:spcAft>
                <a:spcPts val="0"/>
              </a:spcAft>
              <a:buClr>
                <a:schemeClr val="dk1"/>
              </a:buClr>
              <a:buSzPts val="2800"/>
              <a:buChar char="•"/>
            </a:pPr>
            <a:r>
              <a:rPr lang="de-DE"/>
              <a:t>How do you rate your commitment? </a:t>
            </a:r>
            <a:endParaRPr/>
          </a:p>
          <a:p>
            <a:pPr indent="-228600" lvl="1" marL="685800" rtl="0" algn="l">
              <a:lnSpc>
                <a:spcPct val="90000"/>
              </a:lnSpc>
              <a:spcBef>
                <a:spcPts val="500"/>
              </a:spcBef>
              <a:spcAft>
                <a:spcPts val="0"/>
              </a:spcAft>
              <a:buClr>
                <a:schemeClr val="dk1"/>
              </a:buClr>
              <a:buSzPts val="2800"/>
              <a:buChar char="•"/>
            </a:pPr>
            <a:r>
              <a:rPr lang="de-DE"/>
              <a:t>5</a:t>
            </a:r>
            <a:endParaRPr/>
          </a:p>
          <a:p>
            <a:pPr indent="-228600" lvl="0" marL="228600" rtl="0" algn="l">
              <a:lnSpc>
                <a:spcPct val="90000"/>
              </a:lnSpc>
              <a:spcBef>
                <a:spcPts val="1000"/>
              </a:spcBef>
              <a:spcAft>
                <a:spcPts val="0"/>
              </a:spcAft>
              <a:buClr>
                <a:schemeClr val="dk1"/>
              </a:buClr>
              <a:buSzPts val="2800"/>
              <a:buChar char="•"/>
            </a:pPr>
            <a:r>
              <a:rPr lang="de-DE"/>
              <a:t>How difficult is your task?</a:t>
            </a:r>
            <a:endParaRPr/>
          </a:p>
          <a:p>
            <a:pPr indent="-228600" lvl="1" marL="685800" rtl="0" algn="l">
              <a:lnSpc>
                <a:spcPct val="90000"/>
              </a:lnSpc>
              <a:spcBef>
                <a:spcPts val="500"/>
              </a:spcBef>
              <a:spcAft>
                <a:spcPts val="0"/>
              </a:spcAft>
              <a:buClr>
                <a:schemeClr val="dk1"/>
              </a:buClr>
              <a:buSzPts val="2800"/>
              <a:buChar char="•"/>
            </a:pPr>
            <a:r>
              <a:rPr lang="de-DE"/>
              <a:t>4.99</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de-DE"/>
              <a:t>Adiel Batson, 28067: Your Personal View</a:t>
            </a:r>
            <a:endParaRPr/>
          </a:p>
        </p:txBody>
      </p:sp>
      <p:sp>
        <p:nvSpPr>
          <p:cNvPr id="440" name="Google Shape;440;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55000" lnSpcReduction="20000"/>
          </a:bodyPr>
          <a:lstStyle/>
          <a:p>
            <a:pPr indent="-181682" lvl="0" marL="228600" rtl="0" algn="l">
              <a:lnSpc>
                <a:spcPct val="90000"/>
              </a:lnSpc>
              <a:spcBef>
                <a:spcPts val="0"/>
              </a:spcBef>
              <a:spcAft>
                <a:spcPts val="0"/>
              </a:spcAft>
              <a:buClr>
                <a:schemeClr val="dk1"/>
              </a:buClr>
              <a:buSzPct val="100000"/>
              <a:buChar char="•"/>
            </a:pPr>
            <a:r>
              <a:rPr lang="de-DE" sz="3747"/>
              <a:t>Biggest challenges?</a:t>
            </a:r>
            <a:endParaRPr sz="3747"/>
          </a:p>
          <a:p>
            <a:pPr indent="-210257" lvl="0" marL="228600" rtl="0" algn="l">
              <a:spcBef>
                <a:spcPts val="1000"/>
              </a:spcBef>
              <a:spcAft>
                <a:spcPts val="0"/>
              </a:spcAft>
              <a:buSzPct val="73315"/>
              <a:buChar char="•"/>
            </a:pPr>
            <a:r>
              <a:rPr lang="de-DE" sz="3747"/>
              <a:t>Plotting river channels and features. Organizing table headings with pandas, navigating the error messages with the linear regression</a:t>
            </a:r>
            <a:endParaRPr sz="3747"/>
          </a:p>
          <a:p>
            <a:pPr indent="0" lvl="0" marL="0" rtl="0" algn="l">
              <a:lnSpc>
                <a:spcPct val="90000"/>
              </a:lnSpc>
              <a:spcBef>
                <a:spcPts val="1000"/>
              </a:spcBef>
              <a:spcAft>
                <a:spcPts val="0"/>
              </a:spcAft>
              <a:buClr>
                <a:schemeClr val="dk1"/>
              </a:buClr>
              <a:buSzPct val="74715"/>
              <a:buNone/>
            </a:pPr>
            <a:br>
              <a:rPr lang="de-DE" sz="3747"/>
            </a:br>
            <a:endParaRPr sz="3747"/>
          </a:p>
          <a:p>
            <a:pPr indent="-181682" lvl="0" marL="228600" rtl="0" algn="l">
              <a:lnSpc>
                <a:spcPct val="90000"/>
              </a:lnSpc>
              <a:spcBef>
                <a:spcPts val="1000"/>
              </a:spcBef>
              <a:spcAft>
                <a:spcPts val="0"/>
              </a:spcAft>
              <a:buClr>
                <a:schemeClr val="dk1"/>
              </a:buClr>
              <a:buSzPct val="100000"/>
              <a:buChar char="•"/>
            </a:pPr>
            <a:r>
              <a:rPr lang="de-DE" sz="3747"/>
              <a:t>Lessons learned?</a:t>
            </a:r>
            <a:endParaRPr sz="3747"/>
          </a:p>
          <a:p>
            <a:pPr indent="-210257" lvl="0" marL="228600" rtl="0" algn="l">
              <a:spcBef>
                <a:spcPts val="1000"/>
              </a:spcBef>
              <a:spcAft>
                <a:spcPts val="0"/>
              </a:spcAft>
              <a:buSzPct val="73315"/>
              <a:buChar char="•"/>
            </a:pPr>
            <a:r>
              <a:rPr lang="de-DE" sz="3747"/>
              <a:t>Manipulation of data, visualization using QGIS, customization and retrieving data.</a:t>
            </a:r>
            <a:br>
              <a:rPr lang="de-DE" sz="3747"/>
            </a:br>
            <a:endParaRPr sz="3747"/>
          </a:p>
          <a:p>
            <a:pPr indent="0" lvl="0" marL="0" rtl="0" algn="l">
              <a:lnSpc>
                <a:spcPct val="90000"/>
              </a:lnSpc>
              <a:spcBef>
                <a:spcPts val="1000"/>
              </a:spcBef>
              <a:spcAft>
                <a:spcPts val="0"/>
              </a:spcAft>
              <a:buClr>
                <a:schemeClr val="dk1"/>
              </a:buClr>
              <a:buSzPct val="74715"/>
              <a:buNone/>
            </a:pPr>
            <a:r>
              <a:t/>
            </a:r>
            <a:endParaRPr sz="3747"/>
          </a:p>
          <a:p>
            <a:pPr indent="-181682" lvl="0" marL="228600" rtl="0" algn="l">
              <a:lnSpc>
                <a:spcPct val="90000"/>
              </a:lnSpc>
              <a:spcBef>
                <a:spcPts val="1000"/>
              </a:spcBef>
              <a:spcAft>
                <a:spcPts val="0"/>
              </a:spcAft>
              <a:buClr>
                <a:schemeClr val="dk1"/>
              </a:buClr>
              <a:buSzPct val="100000"/>
              <a:buChar char="•"/>
            </a:pPr>
            <a:r>
              <a:rPr lang="de-DE" sz="3747"/>
              <a:t>Whatever you want to say related to course:</a:t>
            </a:r>
            <a:endParaRPr sz="3747"/>
          </a:p>
          <a:p>
            <a:pPr indent="-146757" lvl="0" marL="228600" rtl="0" algn="l">
              <a:lnSpc>
                <a:spcPct val="90000"/>
              </a:lnSpc>
              <a:spcBef>
                <a:spcPts val="1000"/>
              </a:spcBef>
              <a:spcAft>
                <a:spcPts val="0"/>
              </a:spcAft>
              <a:buSzPct val="73315"/>
              <a:buChar char="•"/>
            </a:pPr>
            <a:r>
              <a:rPr lang="de-DE" sz="3747"/>
              <a:t>I liked the designing aspect of the assignment more than data manipulation. QGIS was nice in this sense, altogether quite nice; grateful to be able to better my skillset in this field.</a:t>
            </a:r>
            <a:endParaRPr sz="3747"/>
          </a:p>
          <a:p>
            <a:pPr indent="-50800" lvl="0" marL="228600" rtl="0" algn="l">
              <a:lnSpc>
                <a:spcPct val="90000"/>
              </a:lnSpc>
              <a:spcBef>
                <a:spcPts val="1000"/>
              </a:spcBef>
              <a:spcAft>
                <a:spcPts val="0"/>
              </a:spcAft>
              <a:buClr>
                <a:schemeClr val="dk1"/>
              </a:buClr>
              <a:buSzPct val="100000"/>
              <a:buNone/>
            </a:pPr>
            <a:r>
              <a:t/>
            </a:r>
            <a:endParaRPr/>
          </a:p>
          <a:p>
            <a:pPr indent="-50800"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 type="body"/>
          </p:nvPr>
        </p:nvSpPr>
        <p:spPr>
          <a:xfrm>
            <a:off x="584325" y="338275"/>
            <a:ext cx="10769400" cy="5838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de-DE"/>
              <a:t>.</a:t>
            </a:r>
            <a:endParaRPr/>
          </a:p>
        </p:txBody>
      </p:sp>
      <p:pic>
        <p:nvPicPr>
          <p:cNvPr id="190" name="Google Shape;190;p29"/>
          <p:cNvPicPr preferRelativeResize="0"/>
          <p:nvPr/>
        </p:nvPicPr>
        <p:blipFill>
          <a:blip r:embed="rId3">
            <a:alphaModFix/>
          </a:blip>
          <a:stretch>
            <a:fillRect/>
          </a:stretch>
        </p:blipFill>
        <p:spPr>
          <a:xfrm>
            <a:off x="334050" y="707325"/>
            <a:ext cx="7923225" cy="5282150"/>
          </a:xfrm>
          <a:prstGeom prst="rect">
            <a:avLst/>
          </a:prstGeom>
          <a:noFill/>
          <a:ln>
            <a:noFill/>
          </a:ln>
        </p:spPr>
      </p:pic>
      <p:sp>
        <p:nvSpPr>
          <p:cNvPr id="191" name="Google Shape;191;p29"/>
          <p:cNvSpPr txBox="1"/>
          <p:nvPr/>
        </p:nvSpPr>
        <p:spPr>
          <a:xfrm>
            <a:off x="1466363" y="6084625"/>
            <a:ext cx="565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Calibri"/>
                <a:ea typeface="Calibri"/>
                <a:cs typeface="Calibri"/>
                <a:sym typeface="Calibri"/>
              </a:rPr>
              <a:t>Fig. 3 Best Fit Line Between DWD Station Altitudes and DTM Altitudes Sampled at DWD Stations.</a:t>
            </a:r>
            <a:endParaRPr>
              <a:latin typeface="Calibri"/>
              <a:ea typeface="Calibri"/>
              <a:cs typeface="Calibri"/>
              <a:sym typeface="Calibri"/>
            </a:endParaRPr>
          </a:p>
        </p:txBody>
      </p:sp>
      <p:sp>
        <p:nvSpPr>
          <p:cNvPr id="192" name="Google Shape;192;p29"/>
          <p:cNvSpPr txBox="1"/>
          <p:nvPr/>
        </p:nvSpPr>
        <p:spPr>
          <a:xfrm>
            <a:off x="8380300" y="1553050"/>
            <a:ext cx="29733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3000" u="sng">
                <a:latin typeface="Calibri"/>
                <a:ea typeface="Calibri"/>
                <a:cs typeface="Calibri"/>
                <a:sym typeface="Calibri"/>
              </a:rPr>
              <a:t>Greatest Outliers:</a:t>
            </a:r>
            <a:endParaRPr sz="3000" u="sng">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de-DE" sz="3000">
                <a:latin typeface="Calibri"/>
                <a:ea typeface="Calibri"/>
                <a:cs typeface="Calibri"/>
                <a:sym typeface="Calibri"/>
              </a:rPr>
              <a:t>Großer Arber</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de-DE" sz="3000">
                <a:latin typeface="Calibri"/>
                <a:ea typeface="Calibri"/>
                <a:cs typeface="Calibri"/>
                <a:sym typeface="Calibri"/>
              </a:rPr>
              <a:t>Zugspitze</a:t>
            </a:r>
            <a:endParaRPr b="1" sz="2500">
              <a:solidFill>
                <a:schemeClr val="dk1"/>
              </a:solidFill>
              <a:highlight>
                <a:srgbClr val="E1F5FE"/>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0"/>
          <p:cNvPicPr preferRelativeResize="0"/>
          <p:nvPr/>
        </p:nvPicPr>
        <p:blipFill>
          <a:blip r:embed="rId3">
            <a:alphaModFix/>
          </a:blip>
          <a:stretch>
            <a:fillRect/>
          </a:stretch>
        </p:blipFill>
        <p:spPr>
          <a:xfrm>
            <a:off x="461612" y="59938"/>
            <a:ext cx="11268776" cy="6738125"/>
          </a:xfrm>
          <a:prstGeom prst="rect">
            <a:avLst/>
          </a:prstGeom>
          <a:noFill/>
          <a:ln cap="flat" cmpd="sng" w="38100">
            <a:solidFill>
              <a:schemeClr val="dk2"/>
            </a:solidFill>
            <a:prstDash val="solid"/>
            <a:round/>
            <a:headEnd len="sm" w="sm" type="none"/>
            <a:tailEnd len="sm" w="sm" type="none"/>
          </a:ln>
        </p:spPr>
      </p:pic>
      <p:pic>
        <p:nvPicPr>
          <p:cNvPr id="198" name="Google Shape;198;p30"/>
          <p:cNvPicPr preferRelativeResize="0"/>
          <p:nvPr/>
        </p:nvPicPr>
        <p:blipFill rotWithShape="1">
          <a:blip r:embed="rId4">
            <a:alphaModFix/>
          </a:blip>
          <a:srcRect b="26382" l="48773" r="34038" t="35320"/>
          <a:stretch/>
        </p:blipFill>
        <p:spPr>
          <a:xfrm>
            <a:off x="9008900" y="2008258"/>
            <a:ext cx="2095502" cy="2626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u="sng"/>
              <a:t>Process Outline Subtask 1.2</a:t>
            </a:r>
            <a:endParaRPr u="sng"/>
          </a:p>
        </p:txBody>
      </p:sp>
      <p:sp>
        <p:nvSpPr>
          <p:cNvPr id="204" name="Google Shape;204;p3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Clr>
                <a:schemeClr val="dk1"/>
              </a:buClr>
              <a:buSzPct val="39285"/>
              <a:buFont typeface="Arial"/>
              <a:buNone/>
            </a:pPr>
            <a:r>
              <a:rPr lang="de-DE"/>
              <a:t>Bayern was added into QGIS from Bayerische Staatsregierung (2022) as a vector layer of the state of bayern and a vector layer of the administrative borders in the state (shape files located in Git folder All Data Files).</a:t>
            </a:r>
            <a:endParaRPr/>
          </a:p>
          <a:p>
            <a:pPr indent="0" lvl="0" marL="0" rtl="0" algn="l">
              <a:spcBef>
                <a:spcPts val="1000"/>
              </a:spcBef>
              <a:spcAft>
                <a:spcPts val="0"/>
              </a:spcAft>
              <a:buClr>
                <a:schemeClr val="dk1"/>
              </a:buClr>
              <a:buSzPct val="39285"/>
              <a:buFont typeface="Arial"/>
              <a:buNone/>
            </a:pPr>
            <a:r>
              <a:rPr lang="de-DE"/>
              <a:t>The file ts_appended.csv was added to QGIS and the stations were marked, annotated by their station numbers and recolored. They symbols were also selected.</a:t>
            </a:r>
            <a:endParaRPr/>
          </a:p>
          <a:p>
            <a:pPr indent="0" lvl="0" marL="0" rtl="0" algn="l">
              <a:spcBef>
                <a:spcPts val="1000"/>
              </a:spcBef>
              <a:spcAft>
                <a:spcPts val="0"/>
              </a:spcAft>
              <a:buClr>
                <a:schemeClr val="dk1"/>
              </a:buClr>
              <a:buSzPct val="39285"/>
              <a:buFont typeface="Arial"/>
              <a:buNone/>
            </a:pPr>
            <a:r>
              <a:rPr lang="de-DE"/>
              <a:t>Both DTMs were cropped precisely to the Bayern border vector layer Bayern State Border and color corrected as follows to a new layer called Altitude And Color Correspondence:</a:t>
            </a:r>
            <a:endParaRPr/>
          </a:p>
          <a:p>
            <a:pPr indent="-287972" lvl="0" marL="457200" rtl="0" algn="l">
              <a:lnSpc>
                <a:spcPct val="115000"/>
              </a:lnSpc>
              <a:spcBef>
                <a:spcPts val="1200"/>
              </a:spcBef>
              <a:spcAft>
                <a:spcPts val="0"/>
              </a:spcAft>
              <a:buSzPct val="39285"/>
              <a:buChar char="●"/>
            </a:pPr>
            <a:r>
              <a:rPr lang="de-DE"/>
              <a:t>green = low lands &lt;700m altitude</a:t>
            </a:r>
            <a:endParaRPr/>
          </a:p>
          <a:p>
            <a:pPr indent="-287972" lvl="0" marL="457200" rtl="0" algn="l">
              <a:lnSpc>
                <a:spcPct val="115000"/>
              </a:lnSpc>
              <a:spcBef>
                <a:spcPts val="0"/>
              </a:spcBef>
              <a:spcAft>
                <a:spcPts val="0"/>
              </a:spcAft>
              <a:buSzPct val="39285"/>
              <a:buChar char="●"/>
            </a:pPr>
            <a:r>
              <a:rPr lang="de-DE"/>
              <a:t>brown = mountainous areas &gt;700m&gt; 1400m altitude</a:t>
            </a:r>
            <a:endParaRPr/>
          </a:p>
          <a:p>
            <a:pPr indent="-287972" lvl="0" marL="457200" rtl="0" algn="l">
              <a:lnSpc>
                <a:spcPct val="115000"/>
              </a:lnSpc>
              <a:spcBef>
                <a:spcPts val="0"/>
              </a:spcBef>
              <a:spcAft>
                <a:spcPts val="0"/>
              </a:spcAft>
              <a:buSzPct val="39285"/>
              <a:buChar char="●"/>
            </a:pPr>
            <a:r>
              <a:rPr lang="de-DE"/>
              <a:t>white = The Alpine peaks &gt;1400m altitude</a:t>
            </a:r>
            <a:endParaRPr/>
          </a:p>
          <a:p>
            <a:pPr indent="0" lvl="0" marL="0" rtl="0" algn="l">
              <a:spcBef>
                <a:spcPts val="12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153775" y="576738"/>
            <a:ext cx="9180524" cy="5489475"/>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210" name="Google Shape;210;p32"/>
          <p:cNvSpPr txBox="1"/>
          <p:nvPr/>
        </p:nvSpPr>
        <p:spPr>
          <a:xfrm>
            <a:off x="9641175" y="538175"/>
            <a:ext cx="2352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2400" u="sng">
                <a:latin typeface="Calibri"/>
                <a:ea typeface="Calibri"/>
                <a:cs typeface="Calibri"/>
                <a:sym typeface="Calibri"/>
              </a:rPr>
              <a:t>Primary Watershed Areas In Bavaria</a:t>
            </a:r>
            <a:endParaRPr b="1" sz="2400" u="sng">
              <a:latin typeface="Calibri"/>
              <a:ea typeface="Calibri"/>
              <a:cs typeface="Calibri"/>
              <a:sym typeface="Calibri"/>
            </a:endParaRPr>
          </a:p>
        </p:txBody>
      </p:sp>
      <p:sp>
        <p:nvSpPr>
          <p:cNvPr id="211" name="Google Shape;211;p32"/>
          <p:cNvSpPr txBox="1"/>
          <p:nvPr/>
        </p:nvSpPr>
        <p:spPr>
          <a:xfrm>
            <a:off x="9641275" y="2091225"/>
            <a:ext cx="23526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1600" u="sng">
                <a:latin typeface="Calibri"/>
                <a:ea typeface="Calibri"/>
                <a:cs typeface="Calibri"/>
                <a:sym typeface="Calibri"/>
              </a:rPr>
              <a:t>Legend</a:t>
            </a:r>
            <a:r>
              <a:rPr b="1" lang="de-DE" sz="1600" u="sng">
                <a:latin typeface="Calibri"/>
                <a:ea typeface="Calibri"/>
                <a:cs typeface="Calibri"/>
                <a:sym typeface="Calibri"/>
              </a:rPr>
              <a:t>: </a:t>
            </a:r>
            <a:endParaRPr b="1" sz="1600" u="sng">
              <a:latin typeface="Calibri"/>
              <a:ea typeface="Calibri"/>
              <a:cs typeface="Calibri"/>
              <a:sym typeface="Calibri"/>
            </a:endParaRPr>
          </a:p>
          <a:p>
            <a:pPr indent="-330200" lvl="0" marL="457200" rtl="0" algn="l">
              <a:spcBef>
                <a:spcPts val="0"/>
              </a:spcBef>
              <a:spcAft>
                <a:spcPts val="0"/>
              </a:spcAft>
              <a:buSzPts val="1600"/>
              <a:buFont typeface="Calibri"/>
              <a:buChar char="-"/>
            </a:pPr>
            <a:r>
              <a:rPr lang="de-DE" sz="1600">
                <a:latin typeface="Calibri"/>
                <a:ea typeface="Calibri"/>
                <a:cs typeface="Calibri"/>
                <a:sym typeface="Calibri"/>
              </a:rPr>
              <a:t>Darker shades represent areas where water drainage across the topography occurs fastest.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de-DE" sz="1600">
                <a:latin typeface="Calibri"/>
                <a:ea typeface="Calibri"/>
                <a:cs typeface="Calibri"/>
                <a:sym typeface="Calibri"/>
              </a:rPr>
              <a:t>Therefore, lighter shades not only correspond to lower water drainage speeds, but </a:t>
            </a:r>
            <a:r>
              <a:rPr lang="de-DE" sz="1600">
                <a:latin typeface="Calibri"/>
                <a:ea typeface="Calibri"/>
                <a:cs typeface="Calibri"/>
                <a:sym typeface="Calibri"/>
              </a:rPr>
              <a:t>simultaneously</a:t>
            </a:r>
            <a:r>
              <a:rPr lang="de-DE" sz="1600">
                <a:latin typeface="Calibri"/>
                <a:ea typeface="Calibri"/>
                <a:cs typeface="Calibri"/>
                <a:sym typeface="Calibri"/>
              </a:rPr>
              <a:t> more homogenous topological features!</a:t>
            </a:r>
            <a:endParaRPr sz="16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0" y="44000"/>
            <a:ext cx="9010650" cy="6600825"/>
          </a:xfrm>
          <a:prstGeom prst="rect">
            <a:avLst/>
          </a:prstGeom>
          <a:noFill/>
          <a:ln>
            <a:noFill/>
          </a:ln>
        </p:spPr>
      </p:pic>
      <p:sp>
        <p:nvSpPr>
          <p:cNvPr id="217" name="Google Shape;217;p33"/>
          <p:cNvSpPr txBox="1"/>
          <p:nvPr/>
        </p:nvSpPr>
        <p:spPr>
          <a:xfrm>
            <a:off x="9548925" y="691950"/>
            <a:ext cx="19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18" name="Google Shape;218;p33"/>
          <p:cNvSpPr txBox="1"/>
          <p:nvPr/>
        </p:nvSpPr>
        <p:spPr>
          <a:xfrm>
            <a:off x="9533550" y="645825"/>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Calibri"/>
                <a:ea typeface="Calibri"/>
                <a:cs typeface="Calibri"/>
                <a:sym typeface="Calibri"/>
              </a:rPr>
              <a:t>Linear R</a:t>
            </a:r>
            <a:endParaRPr>
              <a:latin typeface="Calibri"/>
              <a:ea typeface="Calibri"/>
              <a:cs typeface="Calibri"/>
              <a:sym typeface="Calibri"/>
            </a:endParaRPr>
          </a:p>
        </p:txBody>
      </p:sp>
      <p:sp>
        <p:nvSpPr>
          <p:cNvPr id="219" name="Google Shape;219;p33"/>
          <p:cNvSpPr txBox="1"/>
          <p:nvPr/>
        </p:nvSpPr>
        <p:spPr>
          <a:xfrm>
            <a:off x="9103000" y="2014350"/>
            <a:ext cx="30891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2300" u="sng">
                <a:solidFill>
                  <a:schemeClr val="lt1"/>
                </a:solidFill>
                <a:latin typeface="Calibri"/>
                <a:ea typeface="Calibri"/>
                <a:cs typeface="Calibri"/>
                <a:sym typeface="Calibri"/>
              </a:rPr>
              <a:t>Linear Regression</a:t>
            </a:r>
            <a:endParaRPr b="1" sz="2300" u="sng">
              <a:solidFill>
                <a:schemeClr val="lt1"/>
              </a:solidFill>
              <a:latin typeface="Calibri"/>
              <a:ea typeface="Calibri"/>
              <a:cs typeface="Calibri"/>
              <a:sym typeface="Calibri"/>
            </a:endParaRPr>
          </a:p>
          <a:p>
            <a:pPr indent="0" lvl="0" marL="0" rtl="0" algn="l">
              <a:spcBef>
                <a:spcPts val="0"/>
              </a:spcBef>
              <a:spcAft>
                <a:spcPts val="0"/>
              </a:spcAft>
              <a:buNone/>
            </a:pPr>
            <a:r>
              <a:t/>
            </a:r>
            <a:endParaRPr b="1" sz="2300" u="sng">
              <a:solidFill>
                <a:schemeClr val="lt1"/>
              </a:solidFill>
              <a:latin typeface="Calibri"/>
              <a:ea typeface="Calibri"/>
              <a:cs typeface="Calibri"/>
              <a:sym typeface="Calibri"/>
            </a:endParaRPr>
          </a:p>
          <a:p>
            <a:pPr indent="0" lvl="0" marL="0" rtl="0" algn="l">
              <a:spcBef>
                <a:spcPts val="0"/>
              </a:spcBef>
              <a:spcAft>
                <a:spcPts val="0"/>
              </a:spcAft>
              <a:buNone/>
            </a:pPr>
            <a:r>
              <a:rPr b="1" lang="de-DE" sz="2300" u="sng">
                <a:solidFill>
                  <a:schemeClr val="lt1"/>
                </a:solidFill>
                <a:latin typeface="Calibri"/>
                <a:ea typeface="Calibri"/>
                <a:cs typeface="Calibri"/>
                <a:sym typeface="Calibri"/>
              </a:rPr>
              <a:t>Termperature variance with height = -0.004 °C/m</a:t>
            </a:r>
            <a:endParaRPr b="1" sz="2300" u="sng">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